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2"/>
  </p:notesMasterIdLst>
  <p:sldIdLst>
    <p:sldId id="256" r:id="rId2"/>
    <p:sldId id="289" r:id="rId3"/>
    <p:sldId id="268" r:id="rId4"/>
    <p:sldId id="259" r:id="rId5"/>
    <p:sldId id="275" r:id="rId6"/>
    <p:sldId id="290" r:id="rId7"/>
    <p:sldId id="296" r:id="rId8"/>
    <p:sldId id="257" r:id="rId9"/>
    <p:sldId id="298" r:id="rId10"/>
    <p:sldId id="299" r:id="rId11"/>
    <p:sldId id="308" r:id="rId12"/>
    <p:sldId id="300" r:id="rId13"/>
    <p:sldId id="301" r:id="rId14"/>
    <p:sldId id="302" r:id="rId15"/>
    <p:sldId id="303" r:id="rId16"/>
    <p:sldId id="304" r:id="rId17"/>
    <p:sldId id="305" r:id="rId18"/>
    <p:sldId id="306" r:id="rId19"/>
    <p:sldId id="307" r:id="rId20"/>
    <p:sldId id="280" r:id="rId21"/>
  </p:sldIdLst>
  <p:sldSz cx="9144000" cy="5143500" type="screen16x9"/>
  <p:notesSz cx="6858000" cy="9144000"/>
  <p:embeddedFontLst>
    <p:embeddedFont>
      <p:font typeface="Roboto Slab" panose="020B0604020202020204" charset="0"/>
      <p:regular r:id="rId23"/>
      <p:bold r:id="rId24"/>
    </p:embeddedFont>
    <p:embeddedFont>
      <p:font typeface="Source Sans Pro" panose="020B060402020202020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ECFCF9-EB90-4EA4-BA1D-B0166F391BF1}">
  <a:tblStyle styleId="{83ECFCF9-EB90-4EA4-BA1D-B0166F391BF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74B0BC-8218-4BC4-B384-D648047DA53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872" autoAdjust="0"/>
  </p:normalViewPr>
  <p:slideViewPr>
    <p:cSldViewPr snapToGrid="0">
      <p:cViewPr varScale="1">
        <p:scale>
          <a:sx n="100" d="100"/>
          <a:sy n="100" d="100"/>
        </p:scale>
        <p:origin x="97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Hello</a:t>
            </a:r>
            <a:r>
              <a:rPr lang="en-US" baseline="0" dirty="0" smtClean="0"/>
              <a:t> everyone. This is the presentation of </a:t>
            </a:r>
            <a:r>
              <a:rPr lang="en-US" baseline="0" dirty="0" smtClean="0"/>
              <a:t>Team number three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abf1dbd179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abf1dbd179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For testing the second</a:t>
            </a:r>
            <a:r>
              <a:rPr lang="en-US" baseline="0" dirty="0" smtClean="0"/>
              <a:t> hypothesis, we tried to find the hidden features among the features which are highly correlated </a:t>
            </a:r>
            <a:r>
              <a:rPr lang="en-US" baseline="0" dirty="0" smtClean="0"/>
              <a:t>with </a:t>
            </a:r>
            <a:r>
              <a:rPr lang="en-US" baseline="0" dirty="0" smtClean="0"/>
              <a:t>the strange features.  </a:t>
            </a:r>
            <a:r>
              <a:rPr lang="en-US" baseline="0" dirty="0" smtClean="0"/>
              <a:t>Logically, </a:t>
            </a:r>
            <a:r>
              <a:rPr lang="en-US" baseline="0" dirty="0" smtClean="0"/>
              <a:t>these kind of features can show their impact through the strange features, if there is any. And this is our observation</a:t>
            </a:r>
            <a:r>
              <a:rPr lang="en-US" baseline="0" dirty="0" smtClean="0"/>
              <a:t>.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As you can see, high-income countries are more aged, the countries who have more female smokers are ages, and at last low-income countries are young. So it seems, that hidden feature is age.</a:t>
            </a:r>
            <a:endParaRPr dirty="0"/>
          </a:p>
        </p:txBody>
      </p:sp>
    </p:spTree>
    <p:extLst>
      <p:ext uri="{BB962C8B-B14F-4D97-AF65-F5344CB8AC3E}">
        <p14:creationId xmlns:p14="http://schemas.microsoft.com/office/powerpoint/2010/main" val="1171333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abf1dbd179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abf1dbd179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also investigated</a:t>
            </a:r>
            <a:r>
              <a:rPr lang="en-US" baseline="0" dirty="0" smtClean="0"/>
              <a:t> the impact of two by two combination these features on number of cases and deaths. Again in this investigation, the only dominating feature is age. </a:t>
            </a:r>
            <a:endParaRPr dirty="0"/>
          </a:p>
        </p:txBody>
      </p:sp>
    </p:spTree>
    <p:extLst>
      <p:ext uri="{BB962C8B-B14F-4D97-AF65-F5344CB8AC3E}">
        <p14:creationId xmlns:p14="http://schemas.microsoft.com/office/powerpoint/2010/main" val="2469194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Let’s return to this question. And the answer is</a:t>
            </a:r>
            <a:endParaRPr dirty="0"/>
          </a:p>
        </p:txBody>
      </p:sp>
    </p:spTree>
    <p:extLst>
      <p:ext uri="{BB962C8B-B14F-4D97-AF65-F5344CB8AC3E}">
        <p14:creationId xmlns:p14="http://schemas.microsoft.com/office/powerpoint/2010/main" val="2950436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a:t>
            </a:r>
            <a:r>
              <a:rPr lang="en-US" baseline="0" dirty="0" smtClean="0"/>
              <a:t> we can go for answering the second question. We performed a time-series analysis over the oxford dataset to evaluate the impact of stay-at home policies. </a:t>
            </a:r>
            <a:endParaRPr dirty="0"/>
          </a:p>
        </p:txBody>
      </p:sp>
    </p:spTree>
    <p:extLst>
      <p:ext uri="{BB962C8B-B14F-4D97-AF65-F5344CB8AC3E}">
        <p14:creationId xmlns:p14="http://schemas.microsoft.com/office/powerpoint/2010/main" val="575034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abf1dbd179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abf1dbd179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Let’s take a look on the number of cases in Germany during the time. These solid</a:t>
            </a:r>
            <a:r>
              <a:rPr lang="en-US" baseline="0" dirty="0" smtClean="0"/>
              <a:t> lines show when the school or workplace closing policies were applied and the dashed lines show when the are relaxed. It’s visually obvious that a bit after applying the policies, the number of cases decrease.  But are these decreases really the result of the policies? What would happen if we didn’t apply such policies?</a:t>
            </a:r>
            <a:endParaRPr dirty="0"/>
          </a:p>
        </p:txBody>
      </p:sp>
    </p:spTree>
    <p:extLst>
      <p:ext uri="{BB962C8B-B14F-4D97-AF65-F5344CB8AC3E}">
        <p14:creationId xmlns:p14="http://schemas.microsoft.com/office/powerpoint/2010/main" val="636685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abf1dbd179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abf1dbd179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To show and somehow evaluate the impact of each policy, our idea is to break the data into two parts</a:t>
            </a:r>
            <a:r>
              <a:rPr lang="en-US" baseline="0" dirty="0" smtClean="0"/>
              <a:t> from the date that the policy had been applied. Use the data before that date to train a model to learn the trend of the data and then predict the next thirty days using that model. Comparing the actual values to the predicted ones can show that how much the policy was effective at that time. For that we used Prophet algorithm introduced by </a:t>
            </a:r>
            <a:r>
              <a:rPr lang="en-US" baseline="0" dirty="0" err="1" smtClean="0"/>
              <a:t>facebook</a:t>
            </a:r>
            <a:r>
              <a:rPr lang="en-US" baseline="0" dirty="0" smtClean="0"/>
              <a:t> </a:t>
            </a:r>
            <a:r>
              <a:rPr lang="en-US" baseline="0" dirty="0" smtClean="0"/>
              <a:t>in 2017 for forecasting time-series </a:t>
            </a:r>
            <a:r>
              <a:rPr lang="en-US" baseline="0" dirty="0" smtClean="0"/>
              <a:t>to predict </a:t>
            </a:r>
            <a:r>
              <a:rPr lang="en-US" baseline="0" dirty="0" smtClean="0"/>
              <a:t>events. For example here we used these black points to train our model, and forecast what would happen if that trend continued. As you can see, the actual data (the blue points) follows our predicted trend in about three weeks after applying the school closure policy. Not much effective!</a:t>
            </a:r>
            <a:endParaRPr dirty="0"/>
          </a:p>
        </p:txBody>
      </p:sp>
    </p:spTree>
    <p:extLst>
      <p:ext uri="{BB962C8B-B14F-4D97-AF65-F5344CB8AC3E}">
        <p14:creationId xmlns:p14="http://schemas.microsoft.com/office/powerpoint/2010/main" val="1634013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abf1dbd179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abf1dbd179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But a few days after adding workplace closure to</a:t>
            </a:r>
            <a:r>
              <a:rPr lang="en-US" baseline="0" dirty="0" smtClean="0"/>
              <a:t> the policies the trend of data changed and it is not following our predicted trend. The combination of these two policies seems effective.</a:t>
            </a:r>
            <a:endParaRPr dirty="0"/>
          </a:p>
        </p:txBody>
      </p:sp>
    </p:spTree>
    <p:extLst>
      <p:ext uri="{BB962C8B-B14F-4D97-AF65-F5344CB8AC3E}">
        <p14:creationId xmlns:p14="http://schemas.microsoft.com/office/powerpoint/2010/main" val="3429387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abf1dbd179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abf1dbd179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model is not reliable all the times because we don’t have a comprehensive information in this data set. For example</a:t>
            </a:r>
            <a:r>
              <a:rPr lang="en-US" baseline="0" dirty="0" smtClean="0"/>
              <a:t> here, although  our model predict that the trend is decreasing after applying this policy, but most likely because of the British variant the number of cases increased and we don’t have this information in our model to consider it.</a:t>
            </a:r>
            <a:endParaRPr dirty="0"/>
          </a:p>
        </p:txBody>
      </p:sp>
    </p:spTree>
    <p:extLst>
      <p:ext uri="{BB962C8B-B14F-4D97-AF65-F5344CB8AC3E}">
        <p14:creationId xmlns:p14="http://schemas.microsoft.com/office/powerpoint/2010/main" val="2281718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abf1dbd179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abf1dbd179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a:t>
            </a:r>
            <a:r>
              <a:rPr lang="en-US" baseline="0" dirty="0" smtClean="0"/>
              <a:t> repeat our study on few other countries and get same results.</a:t>
            </a:r>
            <a:endParaRPr dirty="0"/>
          </a:p>
        </p:txBody>
      </p:sp>
    </p:spTree>
    <p:extLst>
      <p:ext uri="{BB962C8B-B14F-4D97-AF65-F5344CB8AC3E}">
        <p14:creationId xmlns:p14="http://schemas.microsoft.com/office/powerpoint/2010/main" val="257462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Coming back to </a:t>
            </a:r>
            <a:r>
              <a:rPr lang="en-US" smtClean="0"/>
              <a:t>this question.</a:t>
            </a:r>
            <a:endParaRPr/>
          </a:p>
        </p:txBody>
      </p:sp>
    </p:spTree>
    <p:extLst>
      <p:ext uri="{BB962C8B-B14F-4D97-AF65-F5344CB8AC3E}">
        <p14:creationId xmlns:p14="http://schemas.microsoft.com/office/powerpoint/2010/main" val="2427264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abf1dbd179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abf1dbd179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And we are team number three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da085fb6_58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fda085fb6_58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Our objective</a:t>
            </a:r>
            <a:r>
              <a:rPr lang="en-US" baseline="0" dirty="0" smtClean="0"/>
              <a:t> during this challenge was to answer two main questions. </a:t>
            </a:r>
          </a:p>
          <a:p>
            <a:pPr marL="0" lvl="0" indent="0" algn="l" rtl="0">
              <a:spcBef>
                <a:spcPts val="0"/>
              </a:spcBef>
              <a:spcAft>
                <a:spcPts val="0"/>
              </a:spcAft>
              <a:buNone/>
            </a:pPr>
            <a:r>
              <a:rPr lang="en-US" baseline="0" dirty="0" smtClean="0"/>
              <a:t>First, which types of countries are more vulnerable facing a pandemic</a:t>
            </a:r>
          </a:p>
          <a:p>
            <a:pPr marL="0" lvl="0" indent="0" algn="l" rtl="0">
              <a:spcBef>
                <a:spcPts val="0"/>
              </a:spcBef>
              <a:spcAft>
                <a:spcPts val="0"/>
              </a:spcAft>
              <a:buNone/>
            </a:pPr>
            <a:r>
              <a:rPr lang="en-US" baseline="0" dirty="0" smtClean="0"/>
              <a:t>Second, Is really staying at home an effective policy for controlling such pandemic?</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To answer the first question,</a:t>
            </a:r>
            <a:r>
              <a:rPr lang="en-US" baseline="0" dirty="0" smtClean="0"/>
              <a:t> we perform a statistical analysis on society-related features provided on OWID dataset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Like population, average age and so on which has only one value per each country</a:t>
            </a:r>
            <a:r>
              <a:rPr lang="en-US" baseline="0" dirty="0" smtClean="0"/>
              <a:t> </a:t>
            </a:r>
            <a:r>
              <a:rPr lang="en-US" dirty="0" smtClean="0"/>
              <a:t>to find</a:t>
            </a:r>
            <a:r>
              <a:rPr lang="en-US" baseline="0" dirty="0" smtClean="0"/>
              <a:t> out if there is any specific relation between these characteristics of countries and the number of cases and deaths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abf1dbd179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abf1dbd179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For this, after </a:t>
            </a:r>
            <a:r>
              <a:rPr lang="en-US" dirty="0" smtClean="0"/>
              <a:t>cleaning data,</a:t>
            </a:r>
            <a:r>
              <a:rPr lang="en-US" baseline="0" dirty="0" smtClean="0"/>
              <a:t> we </a:t>
            </a:r>
            <a:r>
              <a:rPr lang="en-US" baseline="0" dirty="0" smtClean="0"/>
              <a:t>plotted </a:t>
            </a:r>
            <a:r>
              <a:rPr lang="en-US" baseline="0" dirty="0" smtClean="0"/>
              <a:t>number of cases and deaths per million vs each of these features one by one. Each point represents a country a the line tries to show the </a:t>
            </a:r>
            <a:r>
              <a:rPr lang="en-US" baseline="0" dirty="0" smtClean="0"/>
              <a:t>trend if there is any. </a:t>
            </a:r>
            <a:r>
              <a:rPr lang="en-US" baseline="0" dirty="0" smtClean="0"/>
              <a:t>These are some of our plots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abf1dbd179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abf1dbd179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After taking</a:t>
            </a:r>
            <a:r>
              <a:rPr lang="en-US" baseline="0" dirty="0" smtClean="0"/>
              <a:t> a close look on theses plots, we faced some predictable results: older societies are more infected; some interesting results: societies with higher number of female smokers, reported more cases; and some strange results: countries with higher income and better health infrastructure are more affected by COVID.</a:t>
            </a:r>
            <a:endParaRPr dirty="0"/>
          </a:p>
        </p:txBody>
      </p:sp>
    </p:spTree>
    <p:extLst>
      <p:ext uri="{BB962C8B-B14F-4D97-AF65-F5344CB8AC3E}">
        <p14:creationId xmlns:p14="http://schemas.microsoft.com/office/powerpoint/2010/main" val="1403062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To interpret these strange, </a:t>
            </a:r>
            <a:r>
              <a:rPr lang="en-US" dirty="0" smtClean="0"/>
              <a:t>we came</a:t>
            </a:r>
            <a:r>
              <a:rPr lang="en-US" baseline="0" dirty="0" smtClean="0"/>
              <a:t> up with two hypotheses.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abf1dbd179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abf1dbd179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For validating</a:t>
            </a:r>
            <a:r>
              <a:rPr lang="en-US" baseline="0" dirty="0" smtClean="0"/>
              <a:t> the first hypothesis, we repeated generating that plots for top %50 countries with higher incomes. </a:t>
            </a:r>
            <a:r>
              <a:rPr lang="en-US" dirty="0" smtClean="0"/>
              <a:t>As you can see somehow</a:t>
            </a:r>
            <a:r>
              <a:rPr lang="en-US" baseline="0" dirty="0" smtClean="0"/>
              <a:t> </a:t>
            </a:r>
            <a:r>
              <a:rPr lang="en-US" baseline="0" dirty="0" smtClean="0"/>
              <a:t>the results are repeated. So, our first hypothesis is not strong enough </a:t>
            </a:r>
            <a:endParaRPr dirty="0"/>
          </a:p>
        </p:txBody>
      </p:sp>
    </p:spTree>
    <p:extLst>
      <p:ext uri="{BB962C8B-B14F-4D97-AF65-F5344CB8AC3E}">
        <p14:creationId xmlns:p14="http://schemas.microsoft.com/office/powerpoint/2010/main" val="40466394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668300" y="1991850"/>
            <a:ext cx="5807400" cy="1159800"/>
          </a:xfrm>
          <a:prstGeom prst="rect">
            <a:avLst/>
          </a:prstGeom>
        </p:spPr>
        <p:txBody>
          <a:bodyPr spcFirstLastPara="1" wrap="square" lIns="91425" tIns="91425" rIns="91425" bIns="91425" anchor="ctr" anchorCtr="0">
            <a:noAutofit/>
          </a:bodyPr>
          <a:lstStyle/>
          <a:p>
            <a:pPr lvl="0" algn="ctr"/>
            <a:r>
              <a:rPr lang="en" sz="4800" dirty="0" smtClean="0"/>
              <a:t>AI-Hackathon 2021</a:t>
            </a:r>
            <a:r>
              <a:rPr lang="en" dirty="0"/>
              <a:t/>
            </a:r>
            <a:br>
              <a:rPr lang="en" dirty="0"/>
            </a:br>
            <a:r>
              <a:rPr lang="en" sz="3600" dirty="0"/>
              <a:t>Team #</a:t>
            </a:r>
            <a:r>
              <a:rPr lang="en" sz="3600" dirty="0" smtClean="0"/>
              <a:t>3</a:t>
            </a:r>
            <a:endParaRPr sz="3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6"/>
          <p:cNvSpPr txBox="1">
            <a:spLocks noGrp="1"/>
          </p:cNvSpPr>
          <p:nvPr>
            <p:ph type="title"/>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smtClean="0"/>
              <a:t>Correlation matrix</a:t>
            </a:r>
            <a:endParaRPr sz="1200" dirty="0"/>
          </a:p>
        </p:txBody>
      </p:sp>
      <p:sp>
        <p:nvSpPr>
          <p:cNvPr id="645" name="Google Shape;645;p4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137" y="742950"/>
            <a:ext cx="4657726" cy="3657600"/>
          </a:xfrm>
          <a:prstGeom prst="rect">
            <a:avLst/>
          </a:prstGeom>
        </p:spPr>
      </p:pic>
    </p:spTree>
    <p:extLst>
      <p:ext uri="{BB962C8B-B14F-4D97-AF65-F5344CB8AC3E}">
        <p14:creationId xmlns:p14="http://schemas.microsoft.com/office/powerpoint/2010/main" val="709527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6"/>
          <p:cNvSpPr txBox="1">
            <a:spLocks noGrp="1"/>
          </p:cNvSpPr>
          <p:nvPr>
            <p:ph type="title"/>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smtClean="0"/>
              <a:t>Correlation matrix</a:t>
            </a:r>
            <a:endParaRPr sz="1200" dirty="0"/>
          </a:p>
        </p:txBody>
      </p:sp>
      <p:sp>
        <p:nvSpPr>
          <p:cNvPr id="645" name="Google Shape;645;p4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855" t="296" r="16707" b="34815"/>
          <a:stretch/>
        </p:blipFill>
        <p:spPr>
          <a:xfrm>
            <a:off x="2145707" y="388571"/>
            <a:ext cx="4852585" cy="4754880"/>
          </a:xfrm>
          <a:prstGeom prst="rect">
            <a:avLst/>
          </a:prstGeom>
        </p:spPr>
      </p:pic>
    </p:spTree>
    <p:extLst>
      <p:ext uri="{BB962C8B-B14F-4D97-AF65-F5344CB8AC3E}">
        <p14:creationId xmlns:p14="http://schemas.microsoft.com/office/powerpoint/2010/main" val="38313522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lvl="0"/>
            <a:r>
              <a:rPr lang="en-US" dirty="0"/>
              <a:t>In case of a pandemic, which types of countries are more at risk</a:t>
            </a:r>
            <a:r>
              <a:rPr lang="en-US" dirty="0" smtClean="0"/>
              <a:t>?</a:t>
            </a:r>
            <a:endParaRPr dirty="0"/>
          </a:p>
        </p:txBody>
      </p:sp>
      <p:sp>
        <p:nvSpPr>
          <p:cNvPr id="338" name="Google Shape;338;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8" name="Text Placeholder 7"/>
          <p:cNvSpPr>
            <a:spLocks noGrp="1"/>
          </p:cNvSpPr>
          <p:nvPr>
            <p:ph type="body" idx="1"/>
          </p:nvPr>
        </p:nvSpPr>
        <p:spPr>
          <a:xfrm>
            <a:off x="2782984" y="3240405"/>
            <a:ext cx="3578032" cy="659130"/>
          </a:xfrm>
        </p:spPr>
        <p:txBody>
          <a:bodyPr/>
          <a:lstStyle/>
          <a:p>
            <a:pPr marL="114300" indent="0" algn="ctr">
              <a:buNone/>
            </a:pPr>
            <a:r>
              <a:rPr lang="en-US" sz="2400" dirty="0" smtClean="0"/>
              <a:t>Aged societies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1996313"/>
            <a:ext cx="1371600" cy="1371600"/>
          </a:xfrm>
          <a:prstGeom prst="rect">
            <a:avLst/>
          </a:prstGeom>
        </p:spPr>
      </p:pic>
    </p:spTree>
    <p:extLst>
      <p:ext uri="{BB962C8B-B14F-4D97-AF65-F5344CB8AC3E}">
        <p14:creationId xmlns:p14="http://schemas.microsoft.com/office/powerpoint/2010/main" val="46965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655700" y="1594687"/>
            <a:ext cx="5832600" cy="19541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smtClean="0">
                <a:solidFill>
                  <a:schemeClr val="accent4"/>
                </a:solidFill>
              </a:rPr>
              <a:t>2.</a:t>
            </a:r>
            <a:endParaRPr sz="6000" dirty="0">
              <a:solidFill>
                <a:schemeClr val="accent4"/>
              </a:solidFill>
            </a:endParaRPr>
          </a:p>
          <a:p>
            <a:pPr lvl="0">
              <a:buClr>
                <a:srgbClr val="607D8B"/>
              </a:buClr>
              <a:buSzPts val="3000"/>
            </a:pPr>
            <a:r>
              <a:rPr lang="en" dirty="0" smtClean="0"/>
              <a:t>Policies analysis</a:t>
            </a:r>
            <a:br>
              <a:rPr lang="en" dirty="0" smtClean="0"/>
            </a:br>
            <a:r>
              <a:rPr lang="en" sz="2000" dirty="0" smtClean="0"/>
              <a:t>      </a:t>
            </a:r>
            <a:r>
              <a:rPr lang="en-US" sz="2000" b="0" dirty="0" smtClean="0">
                <a:solidFill>
                  <a:srgbClr val="607D8B"/>
                </a:solidFill>
                <a:latin typeface="Source Sans Pro"/>
                <a:sym typeface="Source Sans Pro"/>
              </a:rPr>
              <a:t>A time-series analysis </a:t>
            </a:r>
            <a:r>
              <a:rPr lang="en-US" sz="2000" b="0" dirty="0">
                <a:solidFill>
                  <a:srgbClr val="607D8B"/>
                </a:solidFill>
                <a:latin typeface="Source Sans Pro"/>
                <a:sym typeface="Source Sans Pro"/>
              </a:rPr>
              <a:t>on </a:t>
            </a:r>
            <a:r>
              <a:rPr lang="en-US" sz="2000" b="0" dirty="0" err="1">
                <a:solidFill>
                  <a:srgbClr val="607D8B"/>
                </a:solidFill>
                <a:latin typeface="Source Sans Pro"/>
                <a:sym typeface="Source Sans Pro"/>
              </a:rPr>
              <a:t>OxCGRT</a:t>
            </a:r>
            <a:r>
              <a:rPr lang="en-US" sz="2000" b="0" dirty="0">
                <a:solidFill>
                  <a:srgbClr val="607D8B"/>
                </a:solidFill>
                <a:latin typeface="Source Sans Pro"/>
                <a:sym typeface="Source Sans Pro"/>
              </a:rPr>
              <a:t> </a:t>
            </a:r>
            <a:r>
              <a:rPr lang="en-US" sz="2000" b="0" dirty="0" smtClean="0">
                <a:solidFill>
                  <a:srgbClr val="607D8B"/>
                </a:solidFill>
                <a:latin typeface="Source Sans Pro"/>
                <a:sym typeface="Source Sans Pro"/>
              </a:rPr>
              <a:t>dataset</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6420656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6"/>
          <p:cNvSpPr txBox="1">
            <a:spLocks noGrp="1"/>
          </p:cNvSpPr>
          <p:nvPr>
            <p:ph type="title"/>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smtClean="0"/>
              <a:t>Confirmed cases during time (Germany)</a:t>
            </a:r>
            <a:endParaRPr sz="1200" dirty="0"/>
          </a:p>
        </p:txBody>
      </p:sp>
      <p:sp>
        <p:nvSpPr>
          <p:cNvPr id="645" name="Google Shape;645;p4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667" t="8083" r="9250" b="7750"/>
          <a:stretch/>
        </p:blipFill>
        <p:spPr>
          <a:xfrm>
            <a:off x="819150" y="647700"/>
            <a:ext cx="7505700" cy="3848100"/>
          </a:xfrm>
          <a:prstGeom prst="rect">
            <a:avLst/>
          </a:prstGeom>
        </p:spPr>
      </p:pic>
    </p:spTree>
    <p:extLst>
      <p:ext uri="{BB962C8B-B14F-4D97-AF65-F5344CB8AC3E}">
        <p14:creationId xmlns:p14="http://schemas.microsoft.com/office/powerpoint/2010/main" val="4128752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6"/>
          <p:cNvSpPr txBox="1">
            <a:spLocks noGrp="1"/>
          </p:cNvSpPr>
          <p:nvPr>
            <p:ph type="title"/>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smtClean="0"/>
              <a:t>Model predictive analysis (Germany)</a:t>
            </a:r>
            <a:endParaRPr sz="1200" dirty="0"/>
          </a:p>
        </p:txBody>
      </p:sp>
      <p:sp>
        <p:nvSpPr>
          <p:cNvPr id="645" name="Google Shape;645;p4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593"/>
          <a:stretch/>
        </p:blipFill>
        <p:spPr>
          <a:xfrm>
            <a:off x="1278580" y="646938"/>
            <a:ext cx="6586840" cy="3849624"/>
          </a:xfrm>
          <a:prstGeom prst="rect">
            <a:avLst/>
          </a:prstGeom>
        </p:spPr>
      </p:pic>
    </p:spTree>
    <p:extLst>
      <p:ext uri="{BB962C8B-B14F-4D97-AF65-F5344CB8AC3E}">
        <p14:creationId xmlns:p14="http://schemas.microsoft.com/office/powerpoint/2010/main" val="29715256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6"/>
          <p:cNvSpPr txBox="1">
            <a:spLocks noGrp="1"/>
          </p:cNvSpPr>
          <p:nvPr>
            <p:ph type="title"/>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smtClean="0"/>
              <a:t>Model predictive analysis (Germany)</a:t>
            </a:r>
            <a:endParaRPr sz="1200" dirty="0"/>
          </a:p>
        </p:txBody>
      </p:sp>
      <p:sp>
        <p:nvSpPr>
          <p:cNvPr id="645" name="Google Shape;645;p4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3980" y="646938"/>
            <a:ext cx="6416041" cy="3849624"/>
          </a:xfrm>
          <a:prstGeom prst="rect">
            <a:avLst/>
          </a:prstGeom>
        </p:spPr>
      </p:pic>
    </p:spTree>
    <p:extLst>
      <p:ext uri="{BB962C8B-B14F-4D97-AF65-F5344CB8AC3E}">
        <p14:creationId xmlns:p14="http://schemas.microsoft.com/office/powerpoint/2010/main" val="2692225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6"/>
          <p:cNvSpPr txBox="1">
            <a:spLocks noGrp="1"/>
          </p:cNvSpPr>
          <p:nvPr>
            <p:ph type="title"/>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smtClean="0"/>
              <a:t>Model predictive analysis (Netherlands)</a:t>
            </a:r>
            <a:endParaRPr sz="1200" dirty="0"/>
          </a:p>
        </p:txBody>
      </p:sp>
      <p:sp>
        <p:nvSpPr>
          <p:cNvPr id="645" name="Google Shape;645;p4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3980" y="646938"/>
            <a:ext cx="6416041" cy="3849624"/>
          </a:xfrm>
          <a:prstGeom prst="rect">
            <a:avLst/>
          </a:prstGeom>
        </p:spPr>
      </p:pic>
    </p:spTree>
    <p:extLst>
      <p:ext uri="{BB962C8B-B14F-4D97-AF65-F5344CB8AC3E}">
        <p14:creationId xmlns:p14="http://schemas.microsoft.com/office/powerpoint/2010/main" val="32158998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339" y="2833110"/>
            <a:ext cx="3048000" cy="18288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662" y="2833110"/>
            <a:ext cx="3048000" cy="18288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0339" y="735705"/>
            <a:ext cx="3048000" cy="1828800"/>
          </a:xfrm>
          <a:prstGeom prst="rect">
            <a:avLst/>
          </a:prstGeom>
        </p:spPr>
      </p:pic>
      <p:sp>
        <p:nvSpPr>
          <p:cNvPr id="596" name="Google Shape;596;p46"/>
          <p:cNvSpPr txBox="1">
            <a:spLocks noGrp="1"/>
          </p:cNvSpPr>
          <p:nvPr>
            <p:ph type="title"/>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smtClean="0"/>
              <a:t>Model predictive analysis</a:t>
            </a:r>
            <a:endParaRPr sz="1200" dirty="0"/>
          </a:p>
        </p:txBody>
      </p:sp>
      <p:sp>
        <p:nvSpPr>
          <p:cNvPr id="645" name="Google Shape;645;p4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12" name="Group 11"/>
          <p:cNvGrpSpPr/>
          <p:nvPr/>
        </p:nvGrpSpPr>
        <p:grpSpPr>
          <a:xfrm>
            <a:off x="865662" y="467100"/>
            <a:ext cx="3048000" cy="2097405"/>
            <a:chOff x="467100" y="366135"/>
            <a:chExt cx="3048000" cy="2097405"/>
          </a:xfrm>
        </p:grpSpPr>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100" y="634740"/>
              <a:ext cx="3048000" cy="1828800"/>
            </a:xfrm>
            <a:prstGeom prst="rect">
              <a:avLst/>
            </a:prstGeom>
          </p:spPr>
        </p:pic>
        <p:sp>
          <p:nvSpPr>
            <p:cNvPr id="14" name="Text Placeholder 7"/>
            <p:cNvSpPr txBox="1">
              <a:spLocks/>
            </p:cNvSpPr>
            <p:nvPr/>
          </p:nvSpPr>
          <p:spPr>
            <a:xfrm>
              <a:off x="1347855" y="366135"/>
              <a:ext cx="1286490" cy="3695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smtClean="0"/>
                <a:t>Malawi</a:t>
              </a:r>
            </a:p>
          </p:txBody>
        </p:sp>
      </p:grpSp>
      <p:sp>
        <p:nvSpPr>
          <p:cNvPr id="17" name="Text Placeholder 7"/>
          <p:cNvSpPr txBox="1">
            <a:spLocks/>
          </p:cNvSpPr>
          <p:nvPr/>
        </p:nvSpPr>
        <p:spPr>
          <a:xfrm>
            <a:off x="6111094" y="467100"/>
            <a:ext cx="1286490" cy="3695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smtClean="0"/>
              <a:t>Netherlands</a:t>
            </a:r>
          </a:p>
        </p:txBody>
      </p:sp>
      <p:sp>
        <p:nvSpPr>
          <p:cNvPr id="20" name="Text Placeholder 7"/>
          <p:cNvSpPr txBox="1">
            <a:spLocks/>
          </p:cNvSpPr>
          <p:nvPr/>
        </p:nvSpPr>
        <p:spPr>
          <a:xfrm>
            <a:off x="1746417" y="2564505"/>
            <a:ext cx="1286490" cy="3695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smtClean="0"/>
              <a:t>UAE</a:t>
            </a:r>
          </a:p>
        </p:txBody>
      </p:sp>
      <p:sp>
        <p:nvSpPr>
          <p:cNvPr id="23" name="Text Placeholder 7"/>
          <p:cNvSpPr txBox="1">
            <a:spLocks/>
          </p:cNvSpPr>
          <p:nvPr/>
        </p:nvSpPr>
        <p:spPr>
          <a:xfrm>
            <a:off x="6111094" y="2564505"/>
            <a:ext cx="1286490" cy="3695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smtClean="0"/>
              <a:t>Germany</a:t>
            </a:r>
          </a:p>
        </p:txBody>
      </p:sp>
    </p:spTree>
    <p:extLst>
      <p:ext uri="{BB962C8B-B14F-4D97-AF65-F5344CB8AC3E}">
        <p14:creationId xmlns:p14="http://schemas.microsoft.com/office/powerpoint/2010/main" val="7517655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lvl="0"/>
            <a:r>
              <a:rPr lang="en-US" dirty="0"/>
              <a:t>Do we really save </a:t>
            </a:r>
            <a:r>
              <a:rPr lang="en-US" dirty="0" smtClean="0"/>
              <a:t>lives </a:t>
            </a:r>
            <a:r>
              <a:rPr lang="en-US" dirty="0"/>
              <a:t>by staying at home?</a:t>
            </a:r>
          </a:p>
        </p:txBody>
      </p:sp>
      <p:sp>
        <p:nvSpPr>
          <p:cNvPr id="338" name="Google Shape;338;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8" name="Text Placeholder 7"/>
          <p:cNvSpPr>
            <a:spLocks noGrp="1"/>
          </p:cNvSpPr>
          <p:nvPr>
            <p:ph type="body" idx="1"/>
          </p:nvPr>
        </p:nvSpPr>
        <p:spPr>
          <a:xfrm>
            <a:off x="2267792" y="3240405"/>
            <a:ext cx="4608416" cy="659130"/>
          </a:xfrm>
        </p:spPr>
        <p:txBody>
          <a:bodyPr/>
          <a:lstStyle/>
          <a:p>
            <a:pPr marL="114300" indent="0" algn="ctr">
              <a:buNone/>
            </a:pPr>
            <a:r>
              <a:rPr lang="en-US" sz="2400" dirty="0" smtClean="0"/>
              <a:t>Yes! We are heroes who save many lives by staying at home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2036875"/>
            <a:ext cx="1371600" cy="1371600"/>
          </a:xfrm>
          <a:prstGeom prst="rect">
            <a:avLst/>
          </a:prstGeom>
        </p:spPr>
      </p:pic>
    </p:spTree>
    <p:extLst>
      <p:ext uri="{BB962C8B-B14F-4D97-AF65-F5344CB8AC3E}">
        <p14:creationId xmlns:p14="http://schemas.microsoft.com/office/powerpoint/2010/main" val="193398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Team </a:t>
            </a:r>
            <a:r>
              <a:rPr lang="en" dirty="0" smtClean="0"/>
              <a:t>#3</a:t>
            </a:r>
            <a:endParaRPr dirty="0"/>
          </a:p>
        </p:txBody>
      </p:sp>
      <p:sp>
        <p:nvSpPr>
          <p:cNvPr id="583" name="Google Shape;583;p4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2" name="Group 1"/>
          <p:cNvGrpSpPr/>
          <p:nvPr/>
        </p:nvGrpSpPr>
        <p:grpSpPr>
          <a:xfrm>
            <a:off x="855300" y="1456020"/>
            <a:ext cx="1494225" cy="2352280"/>
            <a:chOff x="855300" y="1456020"/>
            <a:chExt cx="1494225" cy="2352280"/>
          </a:xfrm>
        </p:grpSpPr>
        <p:pic>
          <p:nvPicPr>
            <p:cNvPr id="584" name="Google Shape;584;p45"/>
            <p:cNvPicPr preferRelativeResize="0"/>
            <p:nvPr/>
          </p:nvPicPr>
          <p:blipFill>
            <a:blip r:embed="rId3">
              <a:extLst>
                <a:ext uri="{28A0092B-C50C-407E-A947-70E740481C1C}">
                  <a14:useLocalDpi xmlns:a14="http://schemas.microsoft.com/office/drawing/2010/main" val="0"/>
                </a:ext>
              </a:extLst>
            </a:blip>
            <a:stretch>
              <a:fillRect/>
            </a:stretch>
          </p:blipFill>
          <p:spPr>
            <a:xfrm>
              <a:off x="855300" y="1456020"/>
              <a:ext cx="1489200" cy="1487509"/>
            </a:xfrm>
            <a:prstGeom prst="ellipse">
              <a:avLst/>
            </a:prstGeom>
            <a:noFill/>
            <a:ln>
              <a:noFill/>
            </a:ln>
          </p:spPr>
        </p:pic>
        <p:sp>
          <p:nvSpPr>
            <p:cNvPr id="585" name="Google Shape;585;p45"/>
            <p:cNvSpPr txBox="1"/>
            <p:nvPr/>
          </p:nvSpPr>
          <p:spPr>
            <a:xfrm>
              <a:off x="860325" y="30742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smtClean="0">
                  <a:solidFill>
                    <a:schemeClr val="dk1"/>
                  </a:solidFill>
                  <a:latin typeface="Source Sans Pro"/>
                  <a:ea typeface="Source Sans Pro"/>
                  <a:cs typeface="Source Sans Pro"/>
                  <a:sym typeface="Source Sans Pro"/>
                </a:rPr>
                <a:t>Abol Taghribi</a:t>
              </a:r>
              <a:r>
                <a:rPr lang="en" dirty="0" smtClean="0">
                  <a:latin typeface="Source Sans Pro"/>
                  <a:ea typeface="Source Sans Pro"/>
                  <a:cs typeface="Source Sans Pro"/>
                  <a:sym typeface="Source Sans Pro"/>
                </a:rPr>
                <a:t/>
              </a:r>
              <a:br>
                <a:rPr lang="en" dirty="0" smtClean="0">
                  <a:latin typeface="Source Sans Pro"/>
                  <a:ea typeface="Source Sans Pro"/>
                  <a:cs typeface="Source Sans Pro"/>
                  <a:sym typeface="Source Sans Pro"/>
                </a:rPr>
              </a:br>
              <a:endParaRPr lang="en" sz="800" dirty="0" smtClean="0">
                <a:latin typeface="Source Sans Pro"/>
                <a:ea typeface="Source Sans Pro"/>
                <a:cs typeface="Source Sans Pro"/>
                <a:sym typeface="Source Sans Pro"/>
              </a:endParaRPr>
            </a:p>
            <a:p>
              <a:pPr marL="0" lvl="0" indent="0" algn="ctr" rtl="0">
                <a:spcBef>
                  <a:spcPts val="0"/>
                </a:spcBef>
                <a:spcAft>
                  <a:spcPts val="0"/>
                </a:spcAft>
                <a:buNone/>
              </a:pPr>
              <a:r>
                <a:rPr lang="en-US" sz="900" dirty="0" smtClean="0">
                  <a:solidFill>
                    <a:schemeClr val="dk2"/>
                  </a:solidFill>
                  <a:latin typeface="Source Sans Pro"/>
                  <a:ea typeface="Source Sans Pro"/>
                  <a:cs typeface="Source Sans Pro"/>
                  <a:sym typeface="Source Sans Pro"/>
                </a:rPr>
                <a:t>AI-expert</a:t>
              </a:r>
              <a:endParaRPr dirty="0">
                <a:latin typeface="Source Sans Pro"/>
                <a:ea typeface="Source Sans Pro"/>
                <a:cs typeface="Source Sans Pro"/>
                <a:sym typeface="Source Sans Pro"/>
              </a:endParaRPr>
            </a:p>
          </p:txBody>
        </p:sp>
      </p:grpSp>
      <p:grpSp>
        <p:nvGrpSpPr>
          <p:cNvPr id="3" name="Group 2"/>
          <p:cNvGrpSpPr/>
          <p:nvPr/>
        </p:nvGrpSpPr>
        <p:grpSpPr>
          <a:xfrm>
            <a:off x="3824888" y="1454538"/>
            <a:ext cx="1494224" cy="2353762"/>
            <a:chOff x="4814751" y="1454538"/>
            <a:chExt cx="1494224" cy="2353762"/>
          </a:xfrm>
        </p:grpSpPr>
        <p:pic>
          <p:nvPicPr>
            <p:cNvPr id="588" name="Google Shape;588;p45"/>
            <p:cNvPicPr preferRelativeResize="0"/>
            <p:nvPr/>
          </p:nvPicPr>
          <p:blipFill>
            <a:blip r:embed="rId4">
              <a:extLst>
                <a:ext uri="{28A0092B-C50C-407E-A947-70E740481C1C}">
                  <a14:useLocalDpi xmlns:a14="http://schemas.microsoft.com/office/drawing/2010/main" val="0"/>
                </a:ext>
              </a:extLst>
            </a:blip>
            <a:stretch>
              <a:fillRect/>
            </a:stretch>
          </p:blipFill>
          <p:spPr>
            <a:xfrm>
              <a:off x="4814751" y="1454538"/>
              <a:ext cx="1494224" cy="1490472"/>
            </a:xfrm>
            <a:prstGeom prst="ellipse">
              <a:avLst/>
            </a:prstGeom>
            <a:noFill/>
            <a:ln>
              <a:noFill/>
            </a:ln>
          </p:spPr>
        </p:pic>
        <p:sp>
          <p:nvSpPr>
            <p:cNvPr id="589" name="Google Shape;589;p45"/>
            <p:cNvSpPr txBox="1"/>
            <p:nvPr/>
          </p:nvSpPr>
          <p:spPr>
            <a:xfrm>
              <a:off x="4819775" y="3074200"/>
              <a:ext cx="1489200" cy="734100"/>
            </a:xfrm>
            <a:prstGeom prst="rect">
              <a:avLst/>
            </a:prstGeom>
            <a:noFill/>
            <a:ln>
              <a:noFill/>
            </a:ln>
          </p:spPr>
          <p:txBody>
            <a:bodyPr spcFirstLastPara="1" wrap="square" lIns="0" tIns="0" rIns="0" bIns="0" anchor="t" anchorCtr="0">
              <a:noAutofit/>
            </a:bodyPr>
            <a:lstStyle/>
            <a:p>
              <a:pPr lvl="0" algn="ctr"/>
              <a:r>
                <a:rPr lang="en-US" sz="1200" b="1" dirty="0" err="1" smtClean="0">
                  <a:solidFill>
                    <a:schemeClr val="dk1"/>
                  </a:solidFill>
                  <a:latin typeface="Source Sans Pro"/>
                  <a:ea typeface="Source Sans Pro"/>
                  <a:cs typeface="Source Sans Pro"/>
                  <a:sym typeface="Source Sans Pro"/>
                </a:rPr>
                <a:t>Alireza</a:t>
              </a:r>
              <a:r>
                <a:rPr lang="en-US" sz="1200" b="1" dirty="0" smtClean="0">
                  <a:solidFill>
                    <a:schemeClr val="dk1"/>
                  </a:solidFill>
                  <a:latin typeface="Source Sans Pro"/>
                  <a:ea typeface="Source Sans Pro"/>
                  <a:cs typeface="Source Sans Pro"/>
                  <a:sym typeface="Source Sans Pro"/>
                </a:rPr>
                <a:t> Zolanvari</a:t>
              </a:r>
              <a:r>
                <a:rPr lang="en-US" sz="1200" dirty="0" smtClean="0">
                  <a:latin typeface="Source Sans Pro"/>
                  <a:ea typeface="Source Sans Pro"/>
                  <a:cs typeface="Source Sans Pro"/>
                  <a:sym typeface="Source Sans Pro"/>
                </a:rPr>
                <a:t/>
              </a:r>
              <a:br>
                <a:rPr lang="en-US" sz="1200" dirty="0" smtClean="0">
                  <a:latin typeface="Source Sans Pro"/>
                  <a:ea typeface="Source Sans Pro"/>
                  <a:cs typeface="Source Sans Pro"/>
                  <a:sym typeface="Source Sans Pro"/>
                </a:rPr>
              </a:br>
              <a:endParaRPr lang="en-US" sz="800" dirty="0">
                <a:solidFill>
                  <a:schemeClr val="dk2"/>
                </a:solidFill>
                <a:latin typeface="Source Sans Pro"/>
                <a:ea typeface="Source Sans Pro"/>
                <a:cs typeface="Source Sans Pro"/>
                <a:sym typeface="Source Sans Pro"/>
              </a:endParaRPr>
            </a:p>
            <a:p>
              <a:pPr lvl="0" algn="ctr"/>
              <a:r>
                <a:rPr lang="en-US" sz="900" dirty="0" smtClean="0">
                  <a:solidFill>
                    <a:schemeClr val="dk2"/>
                  </a:solidFill>
                  <a:latin typeface="Source Sans Pro"/>
                  <a:ea typeface="Source Sans Pro"/>
                  <a:cs typeface="Source Sans Pro"/>
                  <a:sym typeface="Source Sans Pro"/>
                </a:rPr>
                <a:t>Data analyst</a:t>
              </a:r>
              <a:endParaRPr lang="en-US" sz="900" dirty="0">
                <a:solidFill>
                  <a:schemeClr val="dk2"/>
                </a:solidFill>
                <a:latin typeface="Source Sans Pro"/>
                <a:ea typeface="Source Sans Pro"/>
                <a:cs typeface="Source Sans Pro"/>
                <a:sym typeface="Source Sans Pro"/>
              </a:endParaRPr>
            </a:p>
          </p:txBody>
        </p:sp>
      </p:grpSp>
      <p:grpSp>
        <p:nvGrpSpPr>
          <p:cNvPr id="4" name="Group 3"/>
          <p:cNvGrpSpPr/>
          <p:nvPr/>
        </p:nvGrpSpPr>
        <p:grpSpPr>
          <a:xfrm>
            <a:off x="6794475" y="1455175"/>
            <a:ext cx="1494225" cy="2353125"/>
            <a:chOff x="6794475" y="1455175"/>
            <a:chExt cx="1494225" cy="2353125"/>
          </a:xfrm>
        </p:grpSpPr>
        <p:pic>
          <p:nvPicPr>
            <p:cNvPr id="590" name="Google Shape;590;p45"/>
            <p:cNvPicPr preferRelativeResize="0"/>
            <p:nvPr/>
          </p:nvPicPr>
          <p:blipFill>
            <a:blip r:embed="rId5">
              <a:extLst>
                <a:ext uri="{28A0092B-C50C-407E-A947-70E740481C1C}">
                  <a14:useLocalDpi xmlns:a14="http://schemas.microsoft.com/office/drawing/2010/main" val="0"/>
                </a:ext>
              </a:extLst>
            </a:blip>
            <a:stretch>
              <a:fillRect/>
            </a:stretch>
          </p:blipFill>
          <p:spPr>
            <a:xfrm>
              <a:off x="6794475" y="1455175"/>
              <a:ext cx="1489200" cy="1489200"/>
            </a:xfrm>
            <a:prstGeom prst="ellipse">
              <a:avLst/>
            </a:prstGeom>
            <a:noFill/>
            <a:ln>
              <a:noFill/>
            </a:ln>
          </p:spPr>
        </p:pic>
        <p:sp>
          <p:nvSpPr>
            <p:cNvPr id="591" name="Google Shape;591;p45"/>
            <p:cNvSpPr txBox="1"/>
            <p:nvPr/>
          </p:nvSpPr>
          <p:spPr>
            <a:xfrm>
              <a:off x="6799500" y="3074200"/>
              <a:ext cx="1489200" cy="734100"/>
            </a:xfrm>
            <a:prstGeom prst="rect">
              <a:avLst/>
            </a:prstGeom>
            <a:noFill/>
            <a:ln>
              <a:noFill/>
            </a:ln>
          </p:spPr>
          <p:txBody>
            <a:bodyPr spcFirstLastPara="1" wrap="square" lIns="0" tIns="0" rIns="0" bIns="0" anchor="t" anchorCtr="0">
              <a:noAutofit/>
            </a:bodyPr>
            <a:lstStyle/>
            <a:p>
              <a:pPr lvl="0" algn="ctr"/>
              <a:r>
                <a:rPr lang="en-US" sz="1200" b="1" dirty="0" err="1">
                  <a:solidFill>
                    <a:schemeClr val="dk1"/>
                  </a:solidFill>
                  <a:latin typeface="Source Sans Pro"/>
                  <a:ea typeface="Source Sans Pro"/>
                  <a:cs typeface="Source Sans Pro"/>
                  <a:sym typeface="Source Sans Pro"/>
                </a:rPr>
                <a:t>Zahraa</a:t>
              </a:r>
              <a:r>
                <a:rPr lang="en-US" sz="1200" b="1" dirty="0">
                  <a:solidFill>
                    <a:schemeClr val="dk1"/>
                  </a:solidFill>
                  <a:latin typeface="Source Sans Pro"/>
                  <a:ea typeface="Source Sans Pro"/>
                  <a:cs typeface="Source Sans Pro"/>
                  <a:sym typeface="Source Sans Pro"/>
                </a:rPr>
                <a:t> Al </a:t>
              </a:r>
              <a:r>
                <a:rPr lang="en-US" sz="1200" b="1" dirty="0" err="1">
                  <a:solidFill>
                    <a:schemeClr val="dk1"/>
                  </a:solidFill>
                  <a:latin typeface="Source Sans Pro"/>
                  <a:ea typeface="Source Sans Pro"/>
                  <a:cs typeface="Source Sans Pro"/>
                  <a:sym typeface="Source Sans Pro"/>
                </a:rPr>
                <a:t>Sahili</a:t>
              </a:r>
              <a:r>
                <a:rPr lang="en-US" sz="1200" b="1" dirty="0">
                  <a:solidFill>
                    <a:schemeClr val="dk1"/>
                  </a:solidFill>
                  <a:latin typeface="Source Sans Pro"/>
                  <a:ea typeface="Source Sans Pro"/>
                  <a:cs typeface="Source Sans Pro"/>
                  <a:sym typeface="Source Sans Pro"/>
                </a:rPr>
                <a:t> </a:t>
              </a:r>
              <a:r>
                <a:rPr lang="en-US" sz="1200" dirty="0">
                  <a:latin typeface="Source Sans Pro"/>
                  <a:ea typeface="Source Sans Pro"/>
                  <a:cs typeface="Source Sans Pro"/>
                  <a:sym typeface="Source Sans Pro"/>
                </a:rPr>
                <a:t/>
              </a:r>
              <a:br>
                <a:rPr lang="en-US" sz="1200" dirty="0">
                  <a:latin typeface="Source Sans Pro"/>
                  <a:ea typeface="Source Sans Pro"/>
                  <a:cs typeface="Source Sans Pro"/>
                  <a:sym typeface="Source Sans Pro"/>
                </a:rPr>
              </a:br>
              <a:endParaRPr lang="en-US" sz="800" dirty="0">
                <a:solidFill>
                  <a:schemeClr val="dk2"/>
                </a:solidFill>
                <a:latin typeface="Source Sans Pro"/>
                <a:ea typeface="Source Sans Pro"/>
                <a:cs typeface="Source Sans Pro"/>
                <a:sym typeface="Source Sans Pro"/>
              </a:endParaRPr>
            </a:p>
            <a:p>
              <a:pPr lvl="0" algn="ctr"/>
              <a:r>
                <a:rPr lang="en-US" sz="900" dirty="0">
                  <a:solidFill>
                    <a:schemeClr val="dk2"/>
                  </a:solidFill>
                  <a:latin typeface="Source Sans Pro"/>
                  <a:ea typeface="Source Sans Pro"/>
                  <a:cs typeface="Source Sans Pro"/>
                  <a:sym typeface="Source Sans Pro"/>
                </a:rPr>
                <a:t>AI-expert</a:t>
              </a:r>
              <a:endParaRPr lang="en-US" sz="900" dirty="0">
                <a:latin typeface="Source Sans Pro"/>
                <a:ea typeface="Source Sans Pro"/>
                <a:cs typeface="Source Sans Pro"/>
                <a:sym typeface="Source Sans Pro"/>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ctrTitle" idx="4294967295"/>
          </p:nvPr>
        </p:nvSpPr>
        <p:spPr>
          <a:xfrm>
            <a:off x="685800" y="516542"/>
            <a:ext cx="7772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a:t>Thanks!</a:t>
            </a:r>
            <a:endParaRPr sz="6000" b="1"/>
          </a:p>
        </p:txBody>
      </p:sp>
      <p:sp>
        <p:nvSpPr>
          <p:cNvPr id="387" name="Google Shape;387;p36"/>
          <p:cNvSpPr txBox="1">
            <a:spLocks noGrp="1"/>
          </p:cNvSpPr>
          <p:nvPr>
            <p:ph type="subTitle" idx="4294967295"/>
          </p:nvPr>
        </p:nvSpPr>
        <p:spPr>
          <a:xfrm>
            <a:off x="685800" y="1639913"/>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t>Any questions?</a:t>
            </a:r>
            <a:endParaRPr sz="3600" b="1"/>
          </a:p>
        </p:txBody>
      </p:sp>
      <p:sp>
        <p:nvSpPr>
          <p:cNvPr id="389" name="Google Shape;389;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24"/>
          <p:cNvGrpSpPr/>
          <p:nvPr/>
        </p:nvGrpSpPr>
        <p:grpSpPr>
          <a:xfrm>
            <a:off x="3311622" y="1184703"/>
            <a:ext cx="2467458" cy="3429286"/>
            <a:chOff x="-6729413" y="-17360900"/>
            <a:chExt cx="26138326" cy="48436250"/>
          </a:xfrm>
        </p:grpSpPr>
        <p:sp>
          <p:nvSpPr>
            <p:cNvPr id="177" name="Google Shape;177;p24"/>
            <p:cNvSpPr/>
            <p:nvPr/>
          </p:nvSpPr>
          <p:spPr>
            <a:xfrm>
              <a:off x="-6729413" y="-9364662"/>
              <a:ext cx="25398299" cy="2466900"/>
            </a:xfrm>
            <a:custGeom>
              <a:avLst/>
              <a:gdLst/>
              <a:ahLst/>
              <a:cxnLst/>
              <a:rect l="l" t="t" r="r" b="b"/>
              <a:pathLst>
                <a:path w="120000" h="120000" extrusionOk="0">
                  <a:moveTo>
                    <a:pt x="120000" y="119999"/>
                  </a:moveTo>
                  <a:lnTo>
                    <a:pt x="0" y="0"/>
                  </a:lnTo>
                  <a:lnTo>
                    <a:pt x="11145" y="119999"/>
                  </a:lnTo>
                  <a:lnTo>
                    <a:pt x="120000" y="119999"/>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24"/>
            <p:cNvSpPr/>
            <p:nvPr/>
          </p:nvSpPr>
          <p:spPr>
            <a:xfrm>
              <a:off x="3276600" y="-17360900"/>
              <a:ext cx="10882200" cy="8842500"/>
            </a:xfrm>
            <a:custGeom>
              <a:avLst/>
              <a:gdLst/>
              <a:ahLst/>
              <a:cxnLst/>
              <a:rect l="l" t="t" r="r" b="b"/>
              <a:pathLst>
                <a:path w="120000" h="120000" extrusionOk="0">
                  <a:moveTo>
                    <a:pt x="102547" y="0"/>
                  </a:moveTo>
                  <a:lnTo>
                    <a:pt x="0" y="120000"/>
                  </a:lnTo>
                  <a:lnTo>
                    <a:pt x="119999" y="109486"/>
                  </a:lnTo>
                  <a:lnTo>
                    <a:pt x="102547"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24"/>
            <p:cNvSpPr/>
            <p:nvPr/>
          </p:nvSpPr>
          <p:spPr>
            <a:xfrm>
              <a:off x="12576175" y="-17360900"/>
              <a:ext cx="6832500" cy="10463100"/>
            </a:xfrm>
            <a:custGeom>
              <a:avLst/>
              <a:gdLst/>
              <a:ahLst/>
              <a:cxnLst/>
              <a:rect l="l" t="t" r="r" b="b"/>
              <a:pathLst>
                <a:path w="120000" h="120000" extrusionOk="0">
                  <a:moveTo>
                    <a:pt x="0" y="0"/>
                  </a:moveTo>
                  <a:lnTo>
                    <a:pt x="120000" y="62193"/>
                  </a:lnTo>
                  <a:lnTo>
                    <a:pt x="107007" y="120000"/>
                  </a:lnTo>
                  <a:lnTo>
                    <a:pt x="27797" y="92526"/>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24"/>
            <p:cNvSpPr/>
            <p:nvPr/>
          </p:nvSpPr>
          <p:spPr>
            <a:xfrm>
              <a:off x="-6729413" y="-9364662"/>
              <a:ext cx="2358900" cy="2466900"/>
            </a:xfrm>
            <a:custGeom>
              <a:avLst/>
              <a:gdLst/>
              <a:ahLst/>
              <a:cxnLst/>
              <a:rect l="l" t="t" r="r" b="b"/>
              <a:pathLst>
                <a:path w="120000" h="120000" extrusionOk="0">
                  <a:moveTo>
                    <a:pt x="0" y="0"/>
                  </a:moveTo>
                  <a:lnTo>
                    <a:pt x="119999" y="119999"/>
                  </a:lnTo>
                  <a:lnTo>
                    <a:pt x="21561" y="119999"/>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24"/>
            <p:cNvSpPr/>
            <p:nvPr/>
          </p:nvSpPr>
          <p:spPr>
            <a:xfrm>
              <a:off x="-6729413" y="-9364662"/>
              <a:ext cx="10005900" cy="2466900"/>
            </a:xfrm>
            <a:custGeom>
              <a:avLst/>
              <a:gdLst/>
              <a:ahLst/>
              <a:cxnLst/>
              <a:rect l="l" t="t" r="r" b="b"/>
              <a:pathLst>
                <a:path w="120000" h="120000" extrusionOk="0">
                  <a:moveTo>
                    <a:pt x="120000" y="41158"/>
                  </a:moveTo>
                  <a:lnTo>
                    <a:pt x="116173" y="119999"/>
                  </a:lnTo>
                  <a:lnTo>
                    <a:pt x="28291" y="119999"/>
                  </a:lnTo>
                  <a:lnTo>
                    <a:pt x="0" y="0"/>
                  </a:lnTo>
                  <a:lnTo>
                    <a:pt x="120000" y="41158"/>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24"/>
            <p:cNvSpPr/>
            <p:nvPr/>
          </p:nvSpPr>
          <p:spPr>
            <a:xfrm>
              <a:off x="-6729413" y="-17360900"/>
              <a:ext cx="19305601" cy="8842500"/>
            </a:xfrm>
            <a:custGeom>
              <a:avLst/>
              <a:gdLst/>
              <a:ahLst/>
              <a:cxnLst/>
              <a:rect l="l" t="t" r="r" b="b"/>
              <a:pathLst>
                <a:path w="120000" h="120000" extrusionOk="0">
                  <a:moveTo>
                    <a:pt x="120000" y="0"/>
                  </a:moveTo>
                  <a:lnTo>
                    <a:pt x="62195" y="120000"/>
                  </a:lnTo>
                  <a:lnTo>
                    <a:pt x="0" y="108517"/>
                  </a:lnTo>
                  <a:lnTo>
                    <a:pt x="60656" y="80315"/>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24"/>
            <p:cNvSpPr/>
            <p:nvPr/>
          </p:nvSpPr>
          <p:spPr>
            <a:xfrm>
              <a:off x="12752387" y="-9293225"/>
              <a:ext cx="5916600" cy="2395500"/>
            </a:xfrm>
            <a:custGeom>
              <a:avLst/>
              <a:gdLst/>
              <a:ahLst/>
              <a:cxnLst/>
              <a:rect l="l" t="t" r="r" b="b"/>
              <a:pathLst>
                <a:path w="120000" h="120000" extrusionOk="0">
                  <a:moveTo>
                    <a:pt x="28526" y="0"/>
                  </a:moveTo>
                  <a:lnTo>
                    <a:pt x="120000" y="120000"/>
                  </a:lnTo>
                  <a:lnTo>
                    <a:pt x="0" y="120000"/>
                  </a:lnTo>
                  <a:lnTo>
                    <a:pt x="28526"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24"/>
            <p:cNvSpPr/>
            <p:nvPr/>
          </p:nvSpPr>
          <p:spPr>
            <a:xfrm>
              <a:off x="3276600" y="-8518525"/>
              <a:ext cx="4192500" cy="1620900"/>
            </a:xfrm>
            <a:custGeom>
              <a:avLst/>
              <a:gdLst/>
              <a:ahLst/>
              <a:cxnLst/>
              <a:rect l="l" t="t" r="r" b="b"/>
              <a:pathLst>
                <a:path w="120000" h="120000" extrusionOk="0">
                  <a:moveTo>
                    <a:pt x="16084" y="120000"/>
                  </a:moveTo>
                  <a:lnTo>
                    <a:pt x="0" y="0"/>
                  </a:lnTo>
                  <a:lnTo>
                    <a:pt x="120000" y="120000"/>
                  </a:lnTo>
                  <a:lnTo>
                    <a:pt x="16084"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24"/>
            <p:cNvSpPr/>
            <p:nvPr/>
          </p:nvSpPr>
          <p:spPr>
            <a:xfrm>
              <a:off x="-6729413" y="-9364662"/>
              <a:ext cx="2358900" cy="2466900"/>
            </a:xfrm>
            <a:custGeom>
              <a:avLst/>
              <a:gdLst/>
              <a:ahLst/>
              <a:cxnLst/>
              <a:rect l="l" t="t" r="r" b="b"/>
              <a:pathLst>
                <a:path w="120000" h="120000" extrusionOk="0">
                  <a:moveTo>
                    <a:pt x="0" y="0"/>
                  </a:moveTo>
                  <a:lnTo>
                    <a:pt x="119999" y="119999"/>
                  </a:lnTo>
                  <a:lnTo>
                    <a:pt x="21561" y="119999"/>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24"/>
            <p:cNvSpPr/>
            <p:nvPr/>
          </p:nvSpPr>
          <p:spPr>
            <a:xfrm>
              <a:off x="-6729413" y="-11442700"/>
              <a:ext cx="10005900" cy="2924100"/>
            </a:xfrm>
            <a:custGeom>
              <a:avLst/>
              <a:gdLst/>
              <a:ahLst/>
              <a:cxnLst/>
              <a:rect l="l" t="t" r="r" b="b"/>
              <a:pathLst>
                <a:path w="120000" h="120000" extrusionOk="0">
                  <a:moveTo>
                    <a:pt x="117029" y="0"/>
                  </a:moveTo>
                  <a:lnTo>
                    <a:pt x="120000" y="120000"/>
                  </a:lnTo>
                  <a:lnTo>
                    <a:pt x="0" y="85276"/>
                  </a:lnTo>
                  <a:lnTo>
                    <a:pt x="117029"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24"/>
            <p:cNvSpPr/>
            <p:nvPr/>
          </p:nvSpPr>
          <p:spPr>
            <a:xfrm>
              <a:off x="14158913" y="-11938000"/>
              <a:ext cx="5250000" cy="5040300"/>
            </a:xfrm>
            <a:custGeom>
              <a:avLst/>
              <a:gdLst/>
              <a:ahLst/>
              <a:cxnLst/>
              <a:rect l="l" t="t" r="r" b="b"/>
              <a:pathLst>
                <a:path w="120000" h="120000" extrusionOk="0">
                  <a:moveTo>
                    <a:pt x="120000" y="0"/>
                  </a:moveTo>
                  <a:lnTo>
                    <a:pt x="0" y="62966"/>
                  </a:lnTo>
                  <a:lnTo>
                    <a:pt x="103090" y="119999"/>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24"/>
            <p:cNvSpPr/>
            <p:nvPr/>
          </p:nvSpPr>
          <p:spPr>
            <a:xfrm>
              <a:off x="2957512" y="-8518525"/>
              <a:ext cx="881100" cy="1620900"/>
            </a:xfrm>
            <a:custGeom>
              <a:avLst/>
              <a:gdLst/>
              <a:ahLst/>
              <a:cxnLst/>
              <a:rect l="l" t="t" r="r" b="b"/>
              <a:pathLst>
                <a:path w="120000" h="120000" extrusionOk="0">
                  <a:moveTo>
                    <a:pt x="120000" y="120000"/>
                  </a:moveTo>
                  <a:lnTo>
                    <a:pt x="43459" y="0"/>
                  </a:lnTo>
                  <a:lnTo>
                    <a:pt x="0" y="120000"/>
                  </a:lnTo>
                  <a:lnTo>
                    <a:pt x="120000"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24"/>
            <p:cNvSpPr/>
            <p:nvPr/>
          </p:nvSpPr>
          <p:spPr>
            <a:xfrm>
              <a:off x="11728450" y="-6897687"/>
              <a:ext cx="6940500" cy="15641700"/>
            </a:xfrm>
            <a:custGeom>
              <a:avLst/>
              <a:gdLst/>
              <a:ahLst/>
              <a:cxnLst/>
              <a:rect l="l" t="t" r="r" b="b"/>
              <a:pathLst>
                <a:path w="120000" h="120000" extrusionOk="0">
                  <a:moveTo>
                    <a:pt x="120000" y="0"/>
                  </a:moveTo>
                  <a:lnTo>
                    <a:pt x="118188" y="67289"/>
                  </a:lnTo>
                  <a:lnTo>
                    <a:pt x="0" y="120000"/>
                  </a:lnTo>
                  <a:lnTo>
                    <a:pt x="0" y="1297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0" name="Google Shape;190;p24"/>
            <p:cNvSpPr/>
            <p:nvPr/>
          </p:nvSpPr>
          <p:spPr>
            <a:xfrm>
              <a:off x="-4899025" y="-698500"/>
              <a:ext cx="6378600" cy="17613300"/>
            </a:xfrm>
            <a:custGeom>
              <a:avLst/>
              <a:gdLst/>
              <a:ahLst/>
              <a:cxnLst/>
              <a:rect l="l" t="t" r="r" b="b"/>
              <a:pathLst>
                <a:path w="120000" h="120000" extrusionOk="0">
                  <a:moveTo>
                    <a:pt x="120000" y="0"/>
                  </a:moveTo>
                  <a:lnTo>
                    <a:pt x="68929" y="119999"/>
                  </a:lnTo>
                  <a:lnTo>
                    <a:pt x="0" y="17748"/>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1" name="Google Shape;191;p24"/>
            <p:cNvSpPr/>
            <p:nvPr/>
          </p:nvSpPr>
          <p:spPr>
            <a:xfrm>
              <a:off x="-4370388" y="-6897687"/>
              <a:ext cx="7327800" cy="6199200"/>
            </a:xfrm>
            <a:custGeom>
              <a:avLst/>
              <a:gdLst/>
              <a:ahLst/>
              <a:cxnLst/>
              <a:rect l="l" t="t" r="r" b="b"/>
              <a:pathLst>
                <a:path w="120000" h="120000" extrusionOk="0">
                  <a:moveTo>
                    <a:pt x="120000" y="0"/>
                  </a:moveTo>
                  <a:lnTo>
                    <a:pt x="95797" y="120000"/>
                  </a:lnTo>
                  <a:lnTo>
                    <a:pt x="0" y="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2" name="Google Shape;192;p24"/>
            <p:cNvSpPr/>
            <p:nvPr/>
          </p:nvSpPr>
          <p:spPr>
            <a:xfrm>
              <a:off x="9578975" y="8743950"/>
              <a:ext cx="4263900" cy="22331400"/>
            </a:xfrm>
            <a:custGeom>
              <a:avLst/>
              <a:gdLst/>
              <a:ahLst/>
              <a:cxnLst/>
              <a:rect l="l" t="t" r="r" b="b"/>
              <a:pathLst>
                <a:path w="120000" h="120000" extrusionOk="0">
                  <a:moveTo>
                    <a:pt x="60491" y="0"/>
                  </a:moveTo>
                  <a:lnTo>
                    <a:pt x="120000" y="33491"/>
                  </a:lnTo>
                  <a:lnTo>
                    <a:pt x="0" y="119999"/>
                  </a:lnTo>
                  <a:lnTo>
                    <a:pt x="60491"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3" name="Google Shape;193;p24"/>
            <p:cNvSpPr/>
            <p:nvPr/>
          </p:nvSpPr>
          <p:spPr>
            <a:xfrm>
              <a:off x="11728450" y="-6897687"/>
              <a:ext cx="6940500" cy="1690800"/>
            </a:xfrm>
            <a:custGeom>
              <a:avLst/>
              <a:gdLst/>
              <a:ahLst/>
              <a:cxnLst/>
              <a:rect l="l" t="t" r="r" b="b"/>
              <a:pathLst>
                <a:path w="120000" h="120000" extrusionOk="0">
                  <a:moveTo>
                    <a:pt x="120000" y="0"/>
                  </a:moveTo>
                  <a:lnTo>
                    <a:pt x="0" y="120000"/>
                  </a:lnTo>
                  <a:lnTo>
                    <a:pt x="17703" y="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4" name="Google Shape;194;p24"/>
            <p:cNvSpPr/>
            <p:nvPr/>
          </p:nvSpPr>
          <p:spPr>
            <a:xfrm>
              <a:off x="3838575" y="-6897687"/>
              <a:ext cx="7890000" cy="9791700"/>
            </a:xfrm>
            <a:custGeom>
              <a:avLst/>
              <a:gdLst/>
              <a:ahLst/>
              <a:cxnLst/>
              <a:rect l="l" t="t" r="r" b="b"/>
              <a:pathLst>
                <a:path w="120000" h="120000" extrusionOk="0">
                  <a:moveTo>
                    <a:pt x="48193" y="119999"/>
                  </a:moveTo>
                  <a:lnTo>
                    <a:pt x="0" y="0"/>
                  </a:lnTo>
                  <a:lnTo>
                    <a:pt x="55219" y="0"/>
                  </a:lnTo>
                  <a:lnTo>
                    <a:pt x="119999" y="20719"/>
                  </a:lnTo>
                  <a:lnTo>
                    <a:pt x="48193" y="119999"/>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5" name="Google Shape;195;p24"/>
            <p:cNvSpPr/>
            <p:nvPr/>
          </p:nvSpPr>
          <p:spPr>
            <a:xfrm>
              <a:off x="-1235075" y="-698500"/>
              <a:ext cx="8242200" cy="17613300"/>
            </a:xfrm>
            <a:custGeom>
              <a:avLst/>
              <a:gdLst/>
              <a:ahLst/>
              <a:cxnLst/>
              <a:rect l="l" t="t" r="r" b="b"/>
              <a:pathLst>
                <a:path w="120000" h="120000" extrusionOk="0">
                  <a:moveTo>
                    <a:pt x="120000" y="24475"/>
                  </a:moveTo>
                  <a:lnTo>
                    <a:pt x="39522" y="0"/>
                  </a:lnTo>
                  <a:lnTo>
                    <a:pt x="0" y="119999"/>
                  </a:lnTo>
                  <a:lnTo>
                    <a:pt x="120000" y="24475"/>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6" name="Google Shape;196;p24"/>
            <p:cNvSpPr/>
            <p:nvPr/>
          </p:nvSpPr>
          <p:spPr>
            <a:xfrm>
              <a:off x="-1235075" y="-5207000"/>
              <a:ext cx="12963600" cy="22121700"/>
            </a:xfrm>
            <a:custGeom>
              <a:avLst/>
              <a:gdLst/>
              <a:ahLst/>
              <a:cxnLst/>
              <a:rect l="l" t="t" r="r" b="b"/>
              <a:pathLst>
                <a:path w="120000" h="120000" extrusionOk="0">
                  <a:moveTo>
                    <a:pt x="120000" y="0"/>
                  </a:moveTo>
                  <a:lnTo>
                    <a:pt x="0" y="120000"/>
                  </a:lnTo>
                  <a:lnTo>
                    <a:pt x="120000" y="75677"/>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7" name="Google Shape;197;p24"/>
            <p:cNvSpPr/>
            <p:nvPr/>
          </p:nvSpPr>
          <p:spPr>
            <a:xfrm>
              <a:off x="-6305550" y="-6897687"/>
              <a:ext cx="7785000" cy="8804400"/>
            </a:xfrm>
            <a:custGeom>
              <a:avLst/>
              <a:gdLst/>
              <a:ahLst/>
              <a:cxnLst/>
              <a:rect l="l" t="t" r="r" b="b"/>
              <a:pathLst>
                <a:path w="120000" h="120000" extrusionOk="0">
                  <a:moveTo>
                    <a:pt x="29828" y="0"/>
                  </a:moveTo>
                  <a:lnTo>
                    <a:pt x="120000" y="84493"/>
                  </a:lnTo>
                  <a:lnTo>
                    <a:pt x="21680" y="120000"/>
                  </a:lnTo>
                  <a:lnTo>
                    <a:pt x="0" y="0"/>
                  </a:lnTo>
                  <a:lnTo>
                    <a:pt x="29828"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8" name="Google Shape;198;p24"/>
            <p:cNvSpPr/>
            <p:nvPr/>
          </p:nvSpPr>
          <p:spPr>
            <a:xfrm>
              <a:off x="11728450" y="-6897687"/>
              <a:ext cx="6940500" cy="8770800"/>
            </a:xfrm>
            <a:custGeom>
              <a:avLst/>
              <a:gdLst/>
              <a:ahLst/>
              <a:cxnLst/>
              <a:rect l="l" t="t" r="r" b="b"/>
              <a:pathLst>
                <a:path w="120000" h="120000" extrusionOk="0">
                  <a:moveTo>
                    <a:pt x="120000" y="0"/>
                  </a:moveTo>
                  <a:lnTo>
                    <a:pt x="0" y="23131"/>
                  </a:lnTo>
                  <a:lnTo>
                    <a:pt x="118188" y="12000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9" name="Google Shape;199;p24"/>
            <p:cNvSpPr/>
            <p:nvPr/>
          </p:nvSpPr>
          <p:spPr>
            <a:xfrm>
              <a:off x="1479550" y="-6897687"/>
              <a:ext cx="5527800" cy="9791700"/>
            </a:xfrm>
            <a:custGeom>
              <a:avLst/>
              <a:gdLst/>
              <a:ahLst/>
              <a:cxnLst/>
              <a:rect l="l" t="t" r="r" b="b"/>
              <a:pathLst>
                <a:path w="120000" h="120000" extrusionOk="0">
                  <a:moveTo>
                    <a:pt x="0" y="75972"/>
                  </a:moveTo>
                  <a:lnTo>
                    <a:pt x="119999" y="119999"/>
                  </a:lnTo>
                  <a:lnTo>
                    <a:pt x="51211" y="0"/>
                  </a:lnTo>
                  <a:lnTo>
                    <a:pt x="32085" y="0"/>
                  </a:lnTo>
                  <a:lnTo>
                    <a:pt x="0" y="75972"/>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200" name="Google Shape;200;p24"/>
            <p:cNvSpPr/>
            <p:nvPr/>
          </p:nvSpPr>
          <p:spPr>
            <a:xfrm>
              <a:off x="-1373188" y="8743950"/>
              <a:ext cx="13101600" cy="13630199"/>
            </a:xfrm>
            <a:custGeom>
              <a:avLst/>
              <a:gdLst/>
              <a:ahLst/>
              <a:cxnLst/>
              <a:rect l="l" t="t" r="r" b="b"/>
              <a:pathLst>
                <a:path w="120000" h="120000" extrusionOk="0">
                  <a:moveTo>
                    <a:pt x="0" y="71642"/>
                  </a:moveTo>
                  <a:lnTo>
                    <a:pt x="120000" y="0"/>
                  </a:lnTo>
                  <a:lnTo>
                    <a:pt x="40000" y="120000"/>
                  </a:lnTo>
                  <a:lnTo>
                    <a:pt x="0" y="71642"/>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201" name="Google Shape;201;p24"/>
            <p:cNvSpPr/>
            <p:nvPr/>
          </p:nvSpPr>
          <p:spPr>
            <a:xfrm>
              <a:off x="2994025" y="8743950"/>
              <a:ext cx="8734500" cy="22331400"/>
            </a:xfrm>
            <a:custGeom>
              <a:avLst/>
              <a:gdLst/>
              <a:ahLst/>
              <a:cxnLst/>
              <a:rect l="l" t="t" r="r" b="b"/>
              <a:pathLst>
                <a:path w="120000" h="120000" extrusionOk="0">
                  <a:moveTo>
                    <a:pt x="0" y="73243"/>
                  </a:moveTo>
                  <a:lnTo>
                    <a:pt x="90468" y="119999"/>
                  </a:lnTo>
                  <a:lnTo>
                    <a:pt x="120000" y="0"/>
                  </a:lnTo>
                  <a:lnTo>
                    <a:pt x="0" y="73243"/>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202" name="Google Shape;202;p24"/>
            <p:cNvSpPr/>
            <p:nvPr/>
          </p:nvSpPr>
          <p:spPr>
            <a:xfrm>
              <a:off x="11728450" y="1873250"/>
              <a:ext cx="6835800" cy="13103100"/>
            </a:xfrm>
            <a:custGeom>
              <a:avLst/>
              <a:gdLst/>
              <a:ahLst/>
              <a:cxnLst/>
              <a:rect l="l" t="t" r="r" b="b"/>
              <a:pathLst>
                <a:path w="120000" h="120000" extrusionOk="0">
                  <a:moveTo>
                    <a:pt x="120000" y="0"/>
                  </a:moveTo>
                  <a:lnTo>
                    <a:pt x="37120" y="120000"/>
                  </a:lnTo>
                  <a:lnTo>
                    <a:pt x="0" y="62922"/>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203" name="Google Shape;203;p24"/>
            <p:cNvSpPr/>
            <p:nvPr/>
          </p:nvSpPr>
          <p:spPr>
            <a:xfrm>
              <a:off x="3276600" y="-9293225"/>
              <a:ext cx="10882200" cy="2395500"/>
            </a:xfrm>
            <a:custGeom>
              <a:avLst/>
              <a:gdLst/>
              <a:ahLst/>
              <a:cxnLst/>
              <a:rect l="l" t="t" r="r" b="b"/>
              <a:pathLst>
                <a:path w="120000" h="120000" extrusionOk="0">
                  <a:moveTo>
                    <a:pt x="0" y="38807"/>
                  </a:moveTo>
                  <a:lnTo>
                    <a:pt x="119999" y="0"/>
                  </a:lnTo>
                  <a:lnTo>
                    <a:pt x="104490" y="120000"/>
                  </a:lnTo>
                  <a:lnTo>
                    <a:pt x="46231" y="120000"/>
                  </a:lnTo>
                  <a:lnTo>
                    <a:pt x="0" y="38807"/>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24"/>
            <p:cNvSpPr/>
            <p:nvPr/>
          </p:nvSpPr>
          <p:spPr>
            <a:xfrm>
              <a:off x="7469187" y="-6897687"/>
              <a:ext cx="5283300" cy="1690800"/>
            </a:xfrm>
            <a:custGeom>
              <a:avLst/>
              <a:gdLst/>
              <a:ahLst/>
              <a:cxnLst/>
              <a:rect l="l" t="t" r="r" b="b"/>
              <a:pathLst>
                <a:path w="120000" h="120000" extrusionOk="0">
                  <a:moveTo>
                    <a:pt x="96742" y="120000"/>
                  </a:moveTo>
                  <a:lnTo>
                    <a:pt x="120000" y="0"/>
                  </a:lnTo>
                  <a:lnTo>
                    <a:pt x="0" y="0"/>
                  </a:lnTo>
                  <a:lnTo>
                    <a:pt x="96742"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grpSp>
      <p:sp>
        <p:nvSpPr>
          <p:cNvPr id="205" name="Google Shape;205;p24"/>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Objective</a:t>
            </a:r>
            <a:endParaRPr dirty="0"/>
          </a:p>
        </p:txBody>
      </p:sp>
      <p:sp>
        <p:nvSpPr>
          <p:cNvPr id="206" name="Google Shape;206;p24"/>
          <p:cNvSpPr/>
          <p:nvPr/>
        </p:nvSpPr>
        <p:spPr>
          <a:xfrm>
            <a:off x="0" y="1928808"/>
            <a:ext cx="9144000" cy="3214800"/>
          </a:xfrm>
          <a:prstGeom prst="rect">
            <a:avLst/>
          </a:prstGeom>
          <a:solidFill>
            <a:srgbClr val="0091EA">
              <a:alpha val="3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7" name="Google Shape;207;p24"/>
          <p:cNvSpPr/>
          <p:nvPr/>
        </p:nvSpPr>
        <p:spPr>
          <a:xfrm>
            <a:off x="762882" y="2324358"/>
            <a:ext cx="2064573" cy="2423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600" dirty="0">
                <a:solidFill>
                  <a:schemeClr val="accent1"/>
                </a:solidFill>
                <a:latin typeface="Roboto Slab"/>
                <a:ea typeface="Roboto Slab"/>
                <a:cs typeface="Roboto Slab"/>
                <a:sym typeface="Roboto Slab"/>
              </a:rPr>
              <a:t>1. </a:t>
            </a:r>
            <a:r>
              <a:rPr lang="en-US" sz="1600" dirty="0">
                <a:solidFill>
                  <a:schemeClr val="accent1"/>
                </a:solidFill>
                <a:latin typeface="Roboto Slab"/>
                <a:ea typeface="Roboto Slab"/>
                <a:cs typeface="Roboto Slab"/>
                <a:sym typeface="Roboto Slab"/>
              </a:rPr>
              <a:t>Before pandemic</a:t>
            </a:r>
            <a:endParaRPr sz="1600" dirty="0">
              <a:solidFill>
                <a:schemeClr val="accent1"/>
              </a:solidFill>
              <a:latin typeface="Roboto Slab"/>
              <a:ea typeface="Roboto Slab"/>
              <a:cs typeface="Roboto Slab"/>
              <a:sym typeface="Roboto Slab"/>
            </a:endParaRPr>
          </a:p>
          <a:p>
            <a:pPr marL="0" marR="0" lvl="0" indent="0" algn="l" rtl="0">
              <a:spcBef>
                <a:spcPts val="0"/>
              </a:spcBef>
              <a:spcAft>
                <a:spcPts val="0"/>
              </a:spcAft>
              <a:buNone/>
            </a:pPr>
            <a:endParaRPr sz="1050" b="1" dirty="0">
              <a:solidFill>
                <a:srgbClr val="263238"/>
              </a:solidFill>
              <a:latin typeface="Source Sans Pro"/>
              <a:ea typeface="Source Sans Pro"/>
              <a:cs typeface="Source Sans Pro"/>
              <a:sym typeface="Source Sans Pro"/>
            </a:endParaRPr>
          </a:p>
          <a:p>
            <a:pPr lvl="0" algn="just"/>
            <a:r>
              <a:rPr lang="en-US" dirty="0" smtClean="0">
                <a:solidFill>
                  <a:srgbClr val="263238"/>
                </a:solidFill>
                <a:latin typeface="Source Sans Pro"/>
                <a:ea typeface="Source Sans Pro"/>
                <a:cs typeface="Source Sans Pro"/>
                <a:sym typeface="Source Sans Pro"/>
              </a:rPr>
              <a:t>In case of </a:t>
            </a:r>
            <a:r>
              <a:rPr lang="en-US" dirty="0">
                <a:solidFill>
                  <a:srgbClr val="263238"/>
                </a:solidFill>
                <a:latin typeface="Source Sans Pro"/>
                <a:ea typeface="Source Sans Pro"/>
                <a:cs typeface="Source Sans Pro"/>
                <a:sym typeface="Source Sans Pro"/>
              </a:rPr>
              <a:t>a </a:t>
            </a:r>
            <a:r>
              <a:rPr lang="en-US" dirty="0" smtClean="0">
                <a:solidFill>
                  <a:srgbClr val="263238"/>
                </a:solidFill>
                <a:latin typeface="Source Sans Pro"/>
                <a:ea typeface="Source Sans Pro"/>
                <a:cs typeface="Source Sans Pro"/>
                <a:sym typeface="Source Sans Pro"/>
              </a:rPr>
              <a:t>pandemic, </a:t>
            </a:r>
            <a:r>
              <a:rPr lang="en-US" dirty="0">
                <a:solidFill>
                  <a:srgbClr val="263238"/>
                </a:solidFill>
                <a:latin typeface="Source Sans Pro"/>
                <a:ea typeface="Source Sans Pro"/>
                <a:cs typeface="Source Sans Pro"/>
                <a:sym typeface="Source Sans Pro"/>
              </a:rPr>
              <a:t>which </a:t>
            </a:r>
            <a:r>
              <a:rPr lang="en-US" dirty="0" smtClean="0">
                <a:solidFill>
                  <a:srgbClr val="263238"/>
                </a:solidFill>
                <a:latin typeface="Source Sans Pro"/>
                <a:ea typeface="Source Sans Pro"/>
                <a:cs typeface="Source Sans Pro"/>
                <a:sym typeface="Source Sans Pro"/>
              </a:rPr>
              <a:t>types of countries are more </a:t>
            </a:r>
            <a:r>
              <a:rPr lang="en-US" dirty="0">
                <a:solidFill>
                  <a:srgbClr val="263238"/>
                </a:solidFill>
                <a:latin typeface="Source Sans Pro"/>
                <a:ea typeface="Source Sans Pro"/>
                <a:cs typeface="Source Sans Pro"/>
                <a:sym typeface="Source Sans Pro"/>
              </a:rPr>
              <a:t>at risk?</a:t>
            </a:r>
            <a:endParaRPr dirty="0">
              <a:solidFill>
                <a:srgbClr val="263238"/>
              </a:solidFill>
              <a:latin typeface="Source Sans Pro"/>
              <a:ea typeface="Source Sans Pro"/>
              <a:cs typeface="Source Sans Pro"/>
              <a:sym typeface="Source Sans Pro"/>
            </a:endParaRPr>
          </a:p>
        </p:txBody>
      </p:sp>
      <p:sp>
        <p:nvSpPr>
          <p:cNvPr id="208" name="Google Shape;208;p24"/>
          <p:cNvSpPr/>
          <p:nvPr/>
        </p:nvSpPr>
        <p:spPr>
          <a:xfrm>
            <a:off x="6263247" y="2324358"/>
            <a:ext cx="2117872" cy="2423700"/>
          </a:xfrm>
          <a:prstGeom prst="rect">
            <a:avLst/>
          </a:prstGeom>
          <a:noFill/>
          <a:ln>
            <a:noFill/>
          </a:ln>
        </p:spPr>
        <p:txBody>
          <a:bodyPr spcFirstLastPara="1" wrap="square" lIns="91425" tIns="45700" rIns="91425" bIns="45700" anchor="t" anchorCtr="0">
            <a:noAutofit/>
          </a:bodyPr>
          <a:lstStyle/>
          <a:p>
            <a:r>
              <a:rPr lang="en" sz="1600" dirty="0">
                <a:solidFill>
                  <a:schemeClr val="accent1"/>
                </a:solidFill>
                <a:latin typeface="Roboto Slab"/>
                <a:ea typeface="Roboto Slab"/>
                <a:cs typeface="Roboto Slab"/>
                <a:sym typeface="Roboto Slab"/>
              </a:rPr>
              <a:t>2. </a:t>
            </a:r>
            <a:r>
              <a:rPr lang="en-US" sz="1600" dirty="0">
                <a:solidFill>
                  <a:schemeClr val="accent1"/>
                </a:solidFill>
                <a:latin typeface="Roboto Slab"/>
                <a:ea typeface="Roboto Slab"/>
                <a:cs typeface="Roboto Slab"/>
                <a:sym typeface="Roboto Slab"/>
              </a:rPr>
              <a:t>During pandemic</a:t>
            </a:r>
            <a:endParaRPr sz="1600" dirty="0">
              <a:solidFill>
                <a:schemeClr val="accent1"/>
              </a:solidFill>
              <a:latin typeface="Roboto Slab"/>
              <a:ea typeface="Roboto Slab"/>
              <a:cs typeface="Roboto Slab"/>
              <a:sym typeface="Source Sans Pro"/>
            </a:endParaRPr>
          </a:p>
          <a:p>
            <a:pPr marL="0" marR="0" lvl="0" indent="0" algn="l" rtl="0">
              <a:spcBef>
                <a:spcPts val="0"/>
              </a:spcBef>
              <a:spcAft>
                <a:spcPts val="0"/>
              </a:spcAft>
              <a:buNone/>
            </a:pPr>
            <a:endParaRPr sz="1050" b="1" dirty="0">
              <a:solidFill>
                <a:srgbClr val="263238"/>
              </a:solidFill>
              <a:latin typeface="Source Sans Pro"/>
              <a:ea typeface="Source Sans Pro"/>
              <a:cs typeface="Source Sans Pro"/>
              <a:sym typeface="Source Sans Pro"/>
            </a:endParaRPr>
          </a:p>
          <a:p>
            <a:pPr marL="0" marR="0" lvl="0" indent="0" algn="just" rtl="0">
              <a:spcBef>
                <a:spcPts val="0"/>
              </a:spcBef>
              <a:spcAft>
                <a:spcPts val="0"/>
              </a:spcAft>
              <a:buNone/>
            </a:pPr>
            <a:r>
              <a:rPr lang="en" dirty="0" smtClean="0">
                <a:solidFill>
                  <a:srgbClr val="263238"/>
                </a:solidFill>
                <a:latin typeface="Source Sans Pro"/>
                <a:ea typeface="Source Sans Pro"/>
                <a:cs typeface="Source Sans Pro"/>
                <a:sym typeface="Source Sans Pro"/>
              </a:rPr>
              <a:t>Do we really save lives by staying at home?</a:t>
            </a:r>
            <a:endParaRPr dirty="0">
              <a:solidFill>
                <a:srgbClr val="263238"/>
              </a:solidFill>
              <a:latin typeface="Source Sans Pro"/>
              <a:ea typeface="Source Sans Pro"/>
              <a:cs typeface="Source Sans Pro"/>
              <a:sym typeface="Source Sans Pro"/>
            </a:endParaRPr>
          </a:p>
        </p:txBody>
      </p:sp>
      <p:sp>
        <p:nvSpPr>
          <p:cNvPr id="209" name="Google Shape;209;p2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968" y="3585486"/>
            <a:ext cx="914400" cy="914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983" y="3585486"/>
            <a:ext cx="914400" cy="9144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655700" y="1594687"/>
            <a:ext cx="5832600" cy="19541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1.</a:t>
            </a:r>
            <a:endParaRPr sz="6000" dirty="0">
              <a:solidFill>
                <a:schemeClr val="accent4"/>
              </a:solidFill>
            </a:endParaRPr>
          </a:p>
          <a:p>
            <a:pPr lvl="0">
              <a:buClr>
                <a:srgbClr val="607D8B"/>
              </a:buClr>
              <a:buSzPts val="3000"/>
            </a:pPr>
            <a:r>
              <a:rPr lang="en" dirty="0" smtClean="0"/>
              <a:t>Countries analysis</a:t>
            </a:r>
            <a:br>
              <a:rPr lang="en" dirty="0" smtClean="0"/>
            </a:br>
            <a:r>
              <a:rPr lang="en" sz="2000" dirty="0" smtClean="0"/>
              <a:t>      </a:t>
            </a:r>
            <a:r>
              <a:rPr lang="en-US" sz="2000" b="0" dirty="0" smtClean="0">
                <a:solidFill>
                  <a:srgbClr val="607D8B"/>
                </a:solidFill>
                <a:latin typeface="Source Sans Pro"/>
                <a:sym typeface="Source Sans Pro"/>
              </a:rPr>
              <a:t>A </a:t>
            </a:r>
            <a:r>
              <a:rPr lang="en-US" sz="2000" b="0" dirty="0">
                <a:solidFill>
                  <a:srgbClr val="607D8B"/>
                </a:solidFill>
                <a:latin typeface="Source Sans Pro"/>
                <a:sym typeface="Source Sans Pro"/>
              </a:rPr>
              <a:t>statistical </a:t>
            </a:r>
            <a:r>
              <a:rPr lang="en-US" sz="2000" b="0" dirty="0" smtClean="0">
                <a:solidFill>
                  <a:srgbClr val="607D8B"/>
                </a:solidFill>
                <a:latin typeface="Source Sans Pro"/>
                <a:sym typeface="Source Sans Pro"/>
              </a:rPr>
              <a:t>study on OWID dataset</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Features</a:t>
            </a:r>
            <a:endParaRPr dirty="0"/>
          </a:p>
        </p:txBody>
      </p:sp>
      <p:sp>
        <p:nvSpPr>
          <p:cNvPr id="338" name="Google Shape;338;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8" name="Text Placeholder 7"/>
          <p:cNvSpPr>
            <a:spLocks noGrp="1"/>
          </p:cNvSpPr>
          <p:nvPr>
            <p:ph type="body" idx="1"/>
          </p:nvPr>
        </p:nvSpPr>
        <p:spPr>
          <a:xfrm>
            <a:off x="786150" y="1200150"/>
            <a:ext cx="3578032" cy="3725700"/>
          </a:xfrm>
        </p:spPr>
        <p:txBody>
          <a:bodyPr/>
          <a:lstStyle/>
          <a:p>
            <a:r>
              <a:rPr lang="en-US" dirty="0" smtClean="0"/>
              <a:t>Population</a:t>
            </a:r>
          </a:p>
          <a:p>
            <a:r>
              <a:rPr lang="en-US" dirty="0" smtClean="0"/>
              <a:t>Average age</a:t>
            </a:r>
          </a:p>
          <a:p>
            <a:r>
              <a:rPr lang="en-US" dirty="0" smtClean="0"/>
              <a:t>Smoker</a:t>
            </a:r>
          </a:p>
          <a:p>
            <a:r>
              <a:rPr lang="en-US" dirty="0" smtClean="0"/>
              <a:t>Income</a:t>
            </a:r>
          </a:p>
          <a:p>
            <a:r>
              <a:rPr lang="en-US" dirty="0" smtClean="0"/>
              <a:t>Life expectancy</a:t>
            </a:r>
          </a:p>
          <a:p>
            <a:r>
              <a:rPr lang="en-US" dirty="0" smtClean="0"/>
              <a:t>Hospital beds</a:t>
            </a:r>
          </a:p>
          <a:p>
            <a:r>
              <a:rPr lang="en-US" dirty="0" smtClean="0"/>
              <a:t>Handwashing facilities</a:t>
            </a:r>
          </a:p>
          <a:p>
            <a:r>
              <a:rPr lang="en-US" dirty="0"/>
              <a:t>e</a:t>
            </a:r>
            <a:r>
              <a:rPr lang="en-US" dirty="0" smtClean="0"/>
              <a:t>tc.</a:t>
            </a:r>
          </a:p>
          <a:p>
            <a:endParaRPr lang="en-US"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6"/>
          <p:cNvSpPr txBox="1">
            <a:spLocks noGrp="1"/>
          </p:cNvSpPr>
          <p:nvPr>
            <p:ph type="title"/>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smtClean="0"/>
              <a:t>Features’ plot</a:t>
            </a:r>
            <a:endParaRPr sz="1200" dirty="0"/>
          </a:p>
        </p:txBody>
      </p:sp>
      <p:sp>
        <p:nvSpPr>
          <p:cNvPr id="645" name="Google Shape;645;p4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8620" r="25254" b="52420"/>
          <a:stretch/>
        </p:blipFill>
        <p:spPr>
          <a:xfrm>
            <a:off x="4645996" y="745877"/>
            <a:ext cx="4114800" cy="399661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5" r="25143" b="80849"/>
          <a:stretch/>
        </p:blipFill>
        <p:spPr>
          <a:xfrm>
            <a:off x="383204" y="735505"/>
            <a:ext cx="4114800" cy="4017362"/>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6"/>
          <p:cNvSpPr txBox="1">
            <a:spLocks noGrp="1"/>
          </p:cNvSpPr>
          <p:nvPr>
            <p:ph type="title"/>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smtClean="0"/>
              <a:t>Remarkable results</a:t>
            </a:r>
            <a:endParaRPr sz="1200" dirty="0"/>
          </a:p>
        </p:txBody>
      </p:sp>
      <p:sp>
        <p:nvSpPr>
          <p:cNvPr id="645" name="Google Shape;645;p4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597" name="Google Shape;597;p46"/>
          <p:cNvSpPr/>
          <p:nvPr/>
        </p:nvSpPr>
        <p:spPr>
          <a:xfrm>
            <a:off x="694854" y="507665"/>
            <a:ext cx="7754400" cy="39756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 name="Google Shape;669;p46"/>
          <p:cNvCxnSpPr/>
          <p:nvPr/>
        </p:nvCxnSpPr>
        <p:spPr>
          <a:xfrm>
            <a:off x="4572001" y="507665"/>
            <a:ext cx="0" cy="1987735"/>
          </a:xfrm>
          <a:prstGeom prst="straightConnector1">
            <a:avLst/>
          </a:prstGeom>
          <a:noFill/>
          <a:ln w="19050" cap="flat" cmpd="sng">
            <a:solidFill>
              <a:schemeClr val="dk2"/>
            </a:solidFill>
            <a:prstDash val="solid"/>
            <a:round/>
            <a:headEnd type="none" w="med" len="med"/>
            <a:tailEnd type="none" w="med" len="med"/>
          </a:ln>
        </p:spPr>
      </p:cxnSp>
      <p:cxnSp>
        <p:nvCxnSpPr>
          <p:cNvPr id="670" name="Google Shape;670;p46"/>
          <p:cNvCxnSpPr/>
          <p:nvPr/>
        </p:nvCxnSpPr>
        <p:spPr>
          <a:xfrm>
            <a:off x="694854" y="2495400"/>
            <a:ext cx="7754400" cy="0"/>
          </a:xfrm>
          <a:prstGeom prst="straightConnector1">
            <a:avLst/>
          </a:prstGeom>
          <a:noFill/>
          <a:ln w="19050" cap="flat" cmpd="sng">
            <a:solidFill>
              <a:schemeClr val="dk2"/>
            </a:solidFill>
            <a:prstDash val="solid"/>
            <a:round/>
            <a:headEnd type="none" w="med" len="med"/>
            <a:tailEnd type="none" w="med" len="med"/>
          </a:ln>
        </p:spPr>
      </p:cxnSp>
      <p:sp>
        <p:nvSpPr>
          <p:cNvPr id="673" name="Google Shape;673;p46"/>
          <p:cNvSpPr txBox="1"/>
          <p:nvPr/>
        </p:nvSpPr>
        <p:spPr>
          <a:xfrm>
            <a:off x="410446" y="523836"/>
            <a:ext cx="1215000" cy="156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000" dirty="0" smtClean="0">
                <a:solidFill>
                  <a:schemeClr val="dk2"/>
                </a:solidFill>
                <a:latin typeface="Source Sans Pro"/>
                <a:ea typeface="Source Sans Pro"/>
                <a:cs typeface="Source Sans Pro"/>
                <a:sym typeface="Source Sans Pro"/>
              </a:rPr>
              <a:t>Predictable</a:t>
            </a:r>
            <a:endParaRPr sz="800" dirty="0">
              <a:solidFill>
                <a:schemeClr val="dk2"/>
              </a:solidFill>
              <a:latin typeface="Source Sans Pro"/>
              <a:ea typeface="Source Sans Pro"/>
              <a:cs typeface="Source Sans Pro"/>
              <a:sym typeface="Source Sans Pro"/>
            </a:endParaRPr>
          </a:p>
        </p:txBody>
      </p:sp>
      <p:sp>
        <p:nvSpPr>
          <p:cNvPr id="88" name="Google Shape;673;p46"/>
          <p:cNvSpPr txBox="1"/>
          <p:nvPr/>
        </p:nvSpPr>
        <p:spPr>
          <a:xfrm>
            <a:off x="7518447" y="523836"/>
            <a:ext cx="1215000" cy="156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000" dirty="0" smtClean="0">
                <a:solidFill>
                  <a:schemeClr val="dk2"/>
                </a:solidFill>
                <a:latin typeface="Source Sans Pro"/>
                <a:ea typeface="Source Sans Pro"/>
                <a:cs typeface="Source Sans Pro"/>
                <a:sym typeface="Source Sans Pro"/>
              </a:rPr>
              <a:t>Interesting</a:t>
            </a:r>
            <a:endParaRPr sz="800" dirty="0">
              <a:solidFill>
                <a:schemeClr val="dk2"/>
              </a:solidFill>
              <a:latin typeface="Source Sans Pro"/>
              <a:ea typeface="Source Sans Pro"/>
              <a:cs typeface="Source Sans Pro"/>
              <a:sym typeface="Source Sans Pro"/>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66" t="19173" r="49716" b="76130"/>
          <a:stretch/>
        </p:blipFill>
        <p:spPr>
          <a:xfrm>
            <a:off x="804624" y="945546"/>
            <a:ext cx="3657600" cy="1323001"/>
          </a:xfrm>
          <a:prstGeom prst="rect">
            <a:avLst/>
          </a:prstGeom>
        </p:spPr>
      </p:pic>
      <p:pic>
        <p:nvPicPr>
          <p:cNvPr id="36" name="Picture 35"/>
          <p:cNvPicPr>
            <a:picLocks noChangeAspect="1"/>
          </p:cNvPicPr>
          <p:nvPr/>
        </p:nvPicPr>
        <p:blipFill rotWithShape="1">
          <a:blip r:embed="rId3">
            <a:extLst>
              <a:ext uri="{28A0092B-C50C-407E-A947-70E740481C1C}">
                <a14:useLocalDpi xmlns:a14="http://schemas.microsoft.com/office/drawing/2010/main" val="0"/>
              </a:ext>
            </a:extLst>
          </a:blip>
          <a:srcRect l="629" t="42912" r="49643" b="52420"/>
          <a:stretch/>
        </p:blipFill>
        <p:spPr>
          <a:xfrm>
            <a:off x="4666193" y="944106"/>
            <a:ext cx="3688862" cy="1325880"/>
          </a:xfrm>
          <a:prstGeom prst="rect">
            <a:avLst/>
          </a:prstGeom>
        </p:spPr>
      </p:pic>
      <p:sp>
        <p:nvSpPr>
          <p:cNvPr id="39" name="Google Shape;673;p46"/>
          <p:cNvSpPr txBox="1"/>
          <p:nvPr/>
        </p:nvSpPr>
        <p:spPr>
          <a:xfrm>
            <a:off x="3964500" y="2540135"/>
            <a:ext cx="1215000" cy="156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000" dirty="0" smtClean="0">
                <a:solidFill>
                  <a:schemeClr val="dk2"/>
                </a:solidFill>
                <a:latin typeface="Source Sans Pro"/>
                <a:ea typeface="Source Sans Pro"/>
                <a:cs typeface="Source Sans Pro"/>
                <a:sym typeface="Source Sans Pro"/>
              </a:rPr>
              <a:t>Strange</a:t>
            </a:r>
            <a:endParaRPr sz="1000" dirty="0">
              <a:solidFill>
                <a:schemeClr val="dk2"/>
              </a:solidFill>
              <a:latin typeface="Source Sans Pro"/>
              <a:ea typeface="Source Sans Pro"/>
              <a:cs typeface="Source Sans Pro"/>
              <a:sym typeface="Source Sans Pro"/>
            </a:endParaRPr>
          </a:p>
        </p:txBody>
      </p:sp>
      <p:pic>
        <p:nvPicPr>
          <p:cNvPr id="40" name="Picture 39"/>
          <p:cNvPicPr>
            <a:picLocks noChangeAspect="1"/>
          </p:cNvPicPr>
          <p:nvPr/>
        </p:nvPicPr>
        <p:blipFill rotWithShape="1">
          <a:blip r:embed="rId3">
            <a:extLst>
              <a:ext uri="{28A0092B-C50C-407E-A947-70E740481C1C}">
                <a14:useLocalDpi xmlns:a14="http://schemas.microsoft.com/office/drawing/2010/main" val="0"/>
              </a:ext>
            </a:extLst>
          </a:blip>
          <a:srcRect l="317" t="28660" r="49783" b="66641"/>
          <a:stretch/>
        </p:blipFill>
        <p:spPr>
          <a:xfrm>
            <a:off x="4672241" y="2931841"/>
            <a:ext cx="3676767" cy="1325880"/>
          </a:xfrm>
          <a:prstGeom prst="rect">
            <a:avLst/>
          </a:prstGeom>
        </p:spPr>
      </p:pic>
      <p:pic>
        <p:nvPicPr>
          <p:cNvPr id="41" name="Picture 40"/>
          <p:cNvPicPr>
            <a:picLocks noChangeAspect="1"/>
          </p:cNvPicPr>
          <p:nvPr/>
        </p:nvPicPr>
        <p:blipFill rotWithShape="1">
          <a:blip r:embed="rId3">
            <a:extLst>
              <a:ext uri="{28A0092B-C50C-407E-A947-70E740481C1C}">
                <a14:useLocalDpi xmlns:a14="http://schemas.microsoft.com/office/drawing/2010/main" val="0"/>
              </a:ext>
            </a:extLst>
          </a:blip>
          <a:srcRect l="727" t="61901" r="49761" b="33364"/>
          <a:stretch/>
        </p:blipFill>
        <p:spPr>
          <a:xfrm>
            <a:off x="841864" y="2931841"/>
            <a:ext cx="3620360" cy="1325880"/>
          </a:xfrm>
          <a:prstGeom prst="rect">
            <a:avLst/>
          </a:prstGeom>
        </p:spPr>
      </p:pic>
    </p:spTree>
    <p:extLst>
      <p:ext uri="{BB962C8B-B14F-4D97-AF65-F5344CB8AC3E}">
        <p14:creationId xmlns:p14="http://schemas.microsoft.com/office/powerpoint/2010/main" val="33414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 grpId="0"/>
      <p:bldP spid="88" grpId="0"/>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lvl="0"/>
            <a:r>
              <a:rPr lang="en-US" b="1" dirty="0"/>
              <a:t>H</a:t>
            </a:r>
            <a:r>
              <a:rPr lang="en-US" b="1" dirty="0" smtClean="0"/>
              <a:t>ypotheses</a:t>
            </a:r>
            <a:endParaRPr dirty="0"/>
          </a:p>
        </p:txBody>
      </p:sp>
      <p:sp>
        <p:nvSpPr>
          <p:cNvPr id="76" name="Google Shape;76;p13"/>
          <p:cNvSpPr txBox="1"/>
          <p:nvPr/>
        </p:nvSpPr>
        <p:spPr>
          <a:xfrm>
            <a:off x="786150" y="1164834"/>
            <a:ext cx="3179400" cy="2302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US" b="1" dirty="0" smtClean="0">
                <a:solidFill>
                  <a:srgbClr val="0091EA"/>
                </a:solidFill>
                <a:latin typeface="Source Sans Pro"/>
                <a:ea typeface="Source Sans Pro"/>
                <a:cs typeface="Source Sans Pro"/>
                <a:sym typeface="Source Sans Pro"/>
              </a:rPr>
              <a:t>Inaccurate reports</a:t>
            </a:r>
            <a:endParaRPr dirty="0">
              <a:solidFill>
                <a:srgbClr val="0091EA"/>
              </a:solidFill>
              <a:latin typeface="Source Sans Pro"/>
              <a:ea typeface="Source Sans Pro"/>
              <a:cs typeface="Source Sans Pro"/>
              <a:sym typeface="Source Sans Pro"/>
            </a:endParaRPr>
          </a:p>
          <a:p>
            <a:pPr marL="0" lvl="0" indent="0" algn="just" rtl="0">
              <a:spcBef>
                <a:spcPts val="600"/>
              </a:spcBef>
              <a:spcAft>
                <a:spcPts val="0"/>
              </a:spcAft>
              <a:buClr>
                <a:schemeClr val="dk1"/>
              </a:buClr>
              <a:buSzPts val="1100"/>
              <a:buFont typeface="Arial"/>
              <a:buNone/>
            </a:pPr>
            <a:r>
              <a:rPr lang="en-US" dirty="0" smtClean="0">
                <a:solidFill>
                  <a:srgbClr val="263238"/>
                </a:solidFill>
                <a:latin typeface="Source Sans Pro"/>
                <a:ea typeface="Source Sans Pro"/>
                <a:cs typeface="Source Sans Pro"/>
                <a:sym typeface="Source Sans Pro"/>
              </a:rPr>
              <a:t>The reported number of cases in low-income countries are not much accurate</a:t>
            </a:r>
            <a:endParaRPr dirty="0">
              <a:solidFill>
                <a:srgbClr val="263238"/>
              </a:solidFill>
              <a:latin typeface="Source Sans Pro"/>
              <a:ea typeface="Source Sans Pro"/>
              <a:cs typeface="Source Sans Pro"/>
              <a:sym typeface="Source Sans Pro"/>
            </a:endParaRPr>
          </a:p>
          <a:p>
            <a:pPr marL="0" lvl="0" indent="0" algn="l"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sp>
        <p:nvSpPr>
          <p:cNvPr id="77" name="Google Shape;77;p13"/>
          <p:cNvSpPr txBox="1"/>
          <p:nvPr/>
        </p:nvSpPr>
        <p:spPr>
          <a:xfrm>
            <a:off x="4395856" y="1164834"/>
            <a:ext cx="3318300" cy="2302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US" b="1" dirty="0" smtClean="0">
                <a:solidFill>
                  <a:srgbClr val="0091EA"/>
                </a:solidFill>
                <a:latin typeface="Source Sans Pro"/>
                <a:ea typeface="Source Sans Pro"/>
                <a:cs typeface="Source Sans Pro"/>
                <a:sym typeface="Source Sans Pro"/>
              </a:rPr>
              <a:t>Hidden features</a:t>
            </a:r>
            <a:endParaRPr dirty="0">
              <a:solidFill>
                <a:srgbClr val="0091EA"/>
              </a:solidFill>
              <a:latin typeface="Source Sans Pro"/>
              <a:ea typeface="Source Sans Pro"/>
              <a:cs typeface="Source Sans Pro"/>
              <a:sym typeface="Source Sans Pro"/>
            </a:endParaRPr>
          </a:p>
          <a:p>
            <a:pPr lvl="0" algn="just">
              <a:spcBef>
                <a:spcPts val="600"/>
              </a:spcBef>
            </a:pPr>
            <a:r>
              <a:rPr lang="en-US" dirty="0">
                <a:solidFill>
                  <a:srgbClr val="263238"/>
                </a:solidFill>
                <a:latin typeface="Source Sans Pro"/>
                <a:ea typeface="Source Sans Pro"/>
                <a:cs typeface="Source Sans Pro"/>
                <a:sym typeface="Source Sans Pro"/>
              </a:rPr>
              <a:t>Some other features are playing the main role </a:t>
            </a:r>
            <a:r>
              <a:rPr lang="en-US" dirty="0" smtClean="0">
                <a:solidFill>
                  <a:srgbClr val="263238"/>
                </a:solidFill>
                <a:latin typeface="Source Sans Pro"/>
                <a:ea typeface="Source Sans Pro"/>
                <a:cs typeface="Source Sans Pro"/>
                <a:sym typeface="Source Sans Pro"/>
              </a:rPr>
              <a:t>but </a:t>
            </a:r>
            <a:r>
              <a:rPr lang="en-US" dirty="0">
                <a:solidFill>
                  <a:srgbClr val="263238"/>
                </a:solidFill>
                <a:latin typeface="Source Sans Pro"/>
                <a:ea typeface="Source Sans Pro"/>
                <a:cs typeface="Source Sans Pro"/>
                <a:sym typeface="Source Sans Pro"/>
              </a:rPr>
              <a:t>we see only their impact through these strange features.</a:t>
            </a:r>
            <a:endParaRPr dirty="0">
              <a:solidFill>
                <a:srgbClr val="263238"/>
              </a:solidFill>
              <a:latin typeface="Source Sans Pro"/>
              <a:ea typeface="Source Sans Pro"/>
              <a:cs typeface="Source Sans Pro"/>
              <a:sym typeface="Source Sans Pro"/>
            </a:endParaRPr>
          </a:p>
        </p:txBody>
      </p:sp>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6"/>
          <p:cNvSpPr txBox="1">
            <a:spLocks noGrp="1"/>
          </p:cNvSpPr>
          <p:nvPr>
            <p:ph type="title"/>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smtClean="0"/>
              <a:t>Plots for top high-income countries</a:t>
            </a:r>
            <a:endParaRPr sz="1200" dirty="0"/>
          </a:p>
        </p:txBody>
      </p:sp>
      <p:sp>
        <p:nvSpPr>
          <p:cNvPr id="645" name="Google Shape;645;p4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09" t="71359" r="49480" b="23819"/>
          <a:stretch/>
        </p:blipFill>
        <p:spPr>
          <a:xfrm>
            <a:off x="241508" y="1808778"/>
            <a:ext cx="4114800" cy="1525944"/>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70" t="61869" r="49579" b="33431"/>
          <a:stretch/>
        </p:blipFill>
        <p:spPr>
          <a:xfrm>
            <a:off x="4682034" y="1808226"/>
            <a:ext cx="4220458" cy="1527048"/>
          </a:xfrm>
          <a:prstGeom prst="rect">
            <a:avLst/>
          </a:prstGeom>
        </p:spPr>
      </p:pic>
    </p:spTree>
    <p:extLst>
      <p:ext uri="{BB962C8B-B14F-4D97-AF65-F5344CB8AC3E}">
        <p14:creationId xmlns:p14="http://schemas.microsoft.com/office/powerpoint/2010/main" val="4177457520"/>
      </p:ext>
    </p:extLst>
  </p:cSld>
  <p:clrMapOvr>
    <a:masterClrMapping/>
  </p:clrMapOvr>
  <p:timing>
    <p:tnLst>
      <p:par>
        <p:cTn id="1" dur="indefinite" restart="never" nodeType="tmRoot"/>
      </p:par>
    </p:tnLst>
  </p:timing>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322</TotalTime>
  <Words>1016</Words>
  <Application>Microsoft Office PowerPoint</Application>
  <PresentationFormat>On-screen Show (16:9)</PresentationFormat>
  <Paragraphs>98</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Roboto Slab</vt:lpstr>
      <vt:lpstr>Arial</vt:lpstr>
      <vt:lpstr>Source Sans Pro</vt:lpstr>
      <vt:lpstr>Calibri</vt:lpstr>
      <vt:lpstr>Cordelia template</vt:lpstr>
      <vt:lpstr>AI-Hackathon 2021 Team #3</vt:lpstr>
      <vt:lpstr>Team #3</vt:lpstr>
      <vt:lpstr>Objective</vt:lpstr>
      <vt:lpstr>1. Countries analysis       A statistical study on OWID dataset</vt:lpstr>
      <vt:lpstr>Features</vt:lpstr>
      <vt:lpstr>Features’ plot</vt:lpstr>
      <vt:lpstr>Remarkable results</vt:lpstr>
      <vt:lpstr>Hypotheses</vt:lpstr>
      <vt:lpstr>Plots for top high-income countries</vt:lpstr>
      <vt:lpstr>Correlation matrix</vt:lpstr>
      <vt:lpstr>Correlation matrix</vt:lpstr>
      <vt:lpstr>In case of a pandemic, which types of countries are more at risk?</vt:lpstr>
      <vt:lpstr>2. Policies analysis       A time-series analysis on OxCGRT dataset</vt:lpstr>
      <vt:lpstr>Confirmed cases during time (Germany)</vt:lpstr>
      <vt:lpstr>Model predictive analysis (Germany)</vt:lpstr>
      <vt:lpstr>Model predictive analysis (Germany)</vt:lpstr>
      <vt:lpstr>Model predictive analysis (Netherlands)</vt:lpstr>
      <vt:lpstr>Model predictive analysis</vt:lpstr>
      <vt:lpstr>Do we really save lives by staying at home?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AI-Hackathon 2021 Team #3</dc:title>
  <cp:lastModifiedBy>A. Zolanvari</cp:lastModifiedBy>
  <cp:revision>59</cp:revision>
  <dcterms:modified xsi:type="dcterms:W3CDTF">2021-06-26T21:05:38Z</dcterms:modified>
</cp:coreProperties>
</file>